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323" r:id="rId2"/>
    <p:sldId id="356" r:id="rId3"/>
    <p:sldId id="324" r:id="rId4"/>
    <p:sldId id="452" r:id="rId5"/>
    <p:sldId id="259" r:id="rId6"/>
    <p:sldId id="280" r:id="rId7"/>
    <p:sldId id="451" r:id="rId8"/>
    <p:sldId id="417" r:id="rId9"/>
    <p:sldId id="446" r:id="rId10"/>
    <p:sldId id="443" r:id="rId11"/>
    <p:sldId id="453" r:id="rId12"/>
    <p:sldId id="419" r:id="rId13"/>
    <p:sldId id="428" r:id="rId14"/>
    <p:sldId id="429" r:id="rId15"/>
    <p:sldId id="457" r:id="rId16"/>
    <p:sldId id="466" r:id="rId17"/>
    <p:sldId id="430" r:id="rId18"/>
    <p:sldId id="444" r:id="rId19"/>
    <p:sldId id="420" r:id="rId20"/>
    <p:sldId id="467" r:id="rId21"/>
    <p:sldId id="357" r:id="rId22"/>
    <p:sldId id="447" r:id="rId23"/>
    <p:sldId id="317" r:id="rId24"/>
    <p:sldId id="424" r:id="rId25"/>
    <p:sldId id="330" r:id="rId26"/>
    <p:sldId id="261" r:id="rId27"/>
    <p:sldId id="319" r:id="rId28"/>
    <p:sldId id="318" r:id="rId29"/>
    <p:sldId id="320" r:id="rId30"/>
    <p:sldId id="450" r:id="rId31"/>
    <p:sldId id="445" r:id="rId32"/>
    <p:sldId id="422" r:id="rId33"/>
    <p:sldId id="441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293" autoAdjust="0"/>
    <p:restoredTop sz="86410" autoAdjust="0"/>
  </p:normalViewPr>
  <p:slideViewPr>
    <p:cSldViewPr snapToGrid="0">
      <p:cViewPr varScale="1">
        <p:scale>
          <a:sx n="72" d="100"/>
          <a:sy n="72" d="100"/>
        </p:scale>
        <p:origin x="1325" y="43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B400E3-E42F-4EC6-96FF-7074B5EA8875}" type="datetimeFigureOut">
              <a:rPr lang="en-US" smtClean="0"/>
              <a:t>8/7/2025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2DAD12-21AA-4494-BF41-AEDEF6DDE1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73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2DAD12-21AA-4494-BF41-AEDEF6DDE19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9023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BFF2C3-A851-8FB1-B4AD-7C82EA9737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4B361C2-94BD-16C8-78FC-6AEAD4100DB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E0F5ED2-88D7-531C-CBD3-CA1F2794BA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63C83C-9EBD-1A29-EF79-30A11536E57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2DAD12-21AA-4494-BF41-AEDEF6DDE19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474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2DAD12-21AA-4494-BF41-AEDEF6DDE19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4788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8B0B68-E667-437A-923E-F389EC2839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3DE7F27-2DC6-E0CF-6FFD-47C023BE51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E93E618-7B8D-21B4-CFF5-EED55F7042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38C2B5-618D-C6D6-CD55-FF55209E9E2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2DAD12-21AA-4494-BF41-AEDEF6DDE19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7605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3B24D4-4E63-4FED-9A63-66A6DC058D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7EFE5A-EF76-4715-927D-E8EDD8DB13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7ACEC1-251A-466E-96F1-A13E008D69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5E6361-67ED-4470-8C6A-8FF5280ADDE2}" type="datetimeFigureOut">
              <a:rPr lang="en-US" smtClean="0"/>
              <a:t>8/7/2025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3C8522-4CB2-4AB8-8F8A-1FBF2DDC3D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029533-BABF-4CD1-AA5E-DEFBE8A64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6B4C49-2647-45E2-88F1-75DF6CA3D0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6289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1A2317-1497-4760-AB3F-EB85116719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BEA5F6-D4D4-4D9A-A652-E7CE2D2F15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56A386-6D51-4BBB-9373-9F1A9618B0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5E6361-67ED-4470-8C6A-8FF5280ADDE2}" type="datetimeFigureOut">
              <a:rPr lang="en-US" smtClean="0"/>
              <a:t>8/7/2025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E2B2BA-D165-4062-AD44-F7172F30FA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89D7DC-29FA-45D1-9C00-10B649958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6B4C49-2647-45E2-88F1-75DF6CA3D0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2070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CF9EFDF-0D59-4A75-8A61-0B1440853AE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BFE358-45F0-4D4A-8A23-A8A7383EE5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A4F3F6-1969-4278-BAF6-AE8F6D1996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5E6361-67ED-4470-8C6A-8FF5280ADDE2}" type="datetimeFigureOut">
              <a:rPr lang="en-US" smtClean="0"/>
              <a:t>8/7/2025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25F94D-FCC5-4D69-B43A-D8C11F16B7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0C4A42-19BB-4C79-8B7D-BAED187BE7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6B4C49-2647-45E2-88F1-75DF6CA3D0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6924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8ACD6-E27B-494B-9C6C-C23A4BC19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2AFBAE-5BED-4C2B-BB47-5C613D27C3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090B80-5AA7-49B1-A337-6AC7DCCD7E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5E6361-67ED-4470-8C6A-8FF5280ADDE2}" type="datetimeFigureOut">
              <a:rPr lang="en-US" smtClean="0"/>
              <a:t>8/7/2025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E4C367-9A90-4443-BBBB-B0AF7A537C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FC9710-6C41-4D81-A1F2-64661CCF9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6B4C49-2647-45E2-88F1-75DF6CA3D0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1707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F8126-81F5-439D-8F20-CCCCC5F0AD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7AD8F5-DFBB-449B-8FB0-AF5A4B9BF2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9365A2-FC0B-4945-9FC5-EC9EF730D0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5E6361-67ED-4470-8C6A-8FF5280ADDE2}" type="datetimeFigureOut">
              <a:rPr lang="en-US" smtClean="0"/>
              <a:t>8/7/2025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C8CCEA-BB7A-4971-BDCD-087F9FD65B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217FB0-5699-406C-B5F1-204757159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6B4C49-2647-45E2-88F1-75DF6CA3D0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8194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29CD87-EEEC-47E8-95BD-C1445C8B86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B27B2A-5585-4BA4-B459-C3573EBC530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719D94-149C-400E-B1AA-ACC18E8013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19A959-8B6D-443B-942D-11458B1B2F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5E6361-67ED-4470-8C6A-8FF5280ADDE2}" type="datetimeFigureOut">
              <a:rPr lang="en-US" smtClean="0"/>
              <a:t>8/7/2025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9AEA79-ED1B-4D18-976C-F5328291A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2798B1-55F7-4EF7-8406-EDEFAEE2F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6B4C49-2647-45E2-88F1-75DF6CA3D0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3391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94360-8299-4723-B58C-D3401D8BE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A36864-59AD-493A-B582-10271CB0E7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BEE0AF-1577-4F10-8B16-3047D61F9B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63C4FD5-2727-4F85-89E1-CC0B5273A51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AECA5E3-FD0F-404D-880E-5DAE38153BB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AED853-DD63-490A-875C-3EB21A04D9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5E6361-67ED-4470-8C6A-8FF5280ADDE2}" type="datetimeFigureOut">
              <a:rPr lang="en-US" smtClean="0"/>
              <a:t>8/7/2025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FEDCE53-24C8-4C99-96A3-ABE2B74E6C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36E8BE5-F1CE-4CE7-A32A-4ACCF9480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6B4C49-2647-45E2-88F1-75DF6CA3D0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6680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EA8FFF-5C79-45B8-9A3B-0C21018695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73656C-6A75-48CD-8344-1E36FB357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5E6361-67ED-4470-8C6A-8FF5280ADDE2}" type="datetimeFigureOut">
              <a:rPr lang="en-US" smtClean="0"/>
              <a:t>8/7/2025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5DF07E-E619-4529-ABCB-F828F90274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4B2F91-0D97-4467-81B0-FDB683CC8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6B4C49-2647-45E2-88F1-75DF6CA3D0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7475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42C23B5-3A0C-4DF8-9063-C4216E9CA9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5E6361-67ED-4470-8C6A-8FF5280ADDE2}" type="datetimeFigureOut">
              <a:rPr lang="en-US" smtClean="0"/>
              <a:t>8/7/2025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0731B41-AE41-492E-8763-0242FD11F5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7C4544-852B-4A0B-A447-28049A361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6B4C49-2647-45E2-88F1-75DF6CA3D0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7872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1A6901-5C2F-49D7-9AF4-D449B33BF9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C1B427-D185-4439-B783-CA01CE3729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E71CE7-D16B-4781-A728-D00CEBD7E2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279E08-3D1B-4454-BB58-37A56F67EC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5E6361-67ED-4470-8C6A-8FF5280ADDE2}" type="datetimeFigureOut">
              <a:rPr lang="en-US" smtClean="0"/>
              <a:t>8/7/2025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E76364-D99A-428E-8AFA-202315E44D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ADEFE1-E189-45E9-A19C-59E570D8E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6B4C49-2647-45E2-88F1-75DF6CA3D0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20223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5FE2C5-713A-4F90-8A70-D21AA74EF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74E5FD-D34F-466E-8914-630ED13BC24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F98ACF-FD2D-490E-8C29-4BEF913762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CEA08E-1481-4532-AFCA-AB4413E3E3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5E6361-67ED-4470-8C6A-8FF5280ADDE2}" type="datetimeFigureOut">
              <a:rPr lang="en-US" smtClean="0"/>
              <a:t>8/7/2025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DF3059-C482-427D-A27B-8A8BAED56A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D4802E-3DAB-4B6D-B8AE-43F83B349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6B4C49-2647-45E2-88F1-75DF6CA3D0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5045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2BEF04B-B290-4BA3-BDE6-7E5F27C371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7E87C3-BC86-4C09-A825-226D4E5467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52D65B-BC3F-4FDB-ACA8-8DAD3F5781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5E6361-67ED-4470-8C6A-8FF5280ADDE2}" type="datetimeFigureOut">
              <a:rPr lang="en-US" smtClean="0"/>
              <a:t>8/7/2025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734872-F953-49EF-8140-F1EB7BC786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102B89-5295-4732-ADF2-AF9ED5667D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6B4C49-2647-45E2-88F1-75DF6CA3D0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46384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sv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emf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3" Type="http://schemas.openxmlformats.org/officeDocument/2006/relationships/image" Target="../media/image12.png"/><Relationship Id="rId7" Type="http://schemas.openxmlformats.org/officeDocument/2006/relationships/image" Target="../media/image13.jpe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jp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g"/><Relationship Id="rId3" Type="http://schemas.openxmlformats.org/officeDocument/2006/relationships/image" Target="../media/image10.png"/><Relationship Id="rId7" Type="http://schemas.openxmlformats.org/officeDocument/2006/relationships/image" Target="../media/image14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12.png"/><Relationship Id="rId4" Type="http://schemas.openxmlformats.org/officeDocument/2006/relationships/image" Target="../media/image11.jpg"/><Relationship Id="rId9" Type="http://schemas.openxmlformats.org/officeDocument/2006/relationships/image" Target="../media/image1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079FB-43F0-AE72-4D08-4CFBECC2CCD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NDCF Orientation</a:t>
            </a:r>
            <a:br>
              <a:rPr lang="en-US" sz="4400" dirty="0"/>
            </a:br>
            <a:r>
              <a:rPr lang="en-US" sz="4400" dirty="0"/>
              <a:t>Review of Computational Approaches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F9DADA-F931-EB2E-B8F9-97BB906B82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95073"/>
            <a:ext cx="9144000" cy="1655762"/>
          </a:xfrm>
        </p:spPr>
        <p:txBody>
          <a:bodyPr>
            <a:normAutofit/>
          </a:bodyPr>
          <a:lstStyle/>
          <a:p>
            <a:r>
              <a:rPr lang="en-US"/>
              <a:t>8 August 2025</a:t>
            </a:r>
            <a:endParaRPr lang="en-US" dirty="0"/>
          </a:p>
          <a:p>
            <a:r>
              <a:rPr lang="en-US" dirty="0"/>
              <a:t>Vilas Menon</a:t>
            </a:r>
          </a:p>
        </p:txBody>
      </p:sp>
    </p:spTree>
    <p:extLst>
      <p:ext uri="{BB962C8B-B14F-4D97-AF65-F5344CB8AC3E}">
        <p14:creationId xmlns:p14="http://schemas.microsoft.com/office/powerpoint/2010/main" val="24908498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81E429-0B7E-CFE2-C56A-7E48316BE7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Pause for questions</a:t>
            </a:r>
          </a:p>
        </p:txBody>
      </p:sp>
    </p:spTree>
    <p:extLst>
      <p:ext uri="{BB962C8B-B14F-4D97-AF65-F5344CB8AC3E}">
        <p14:creationId xmlns:p14="http://schemas.microsoft.com/office/powerpoint/2010/main" val="27713338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54AF73-1B9A-C8A9-FE9F-1DD842F861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A8BBDE-9CA8-1C11-806C-1A25011243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Types of machine learning approaches/problems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8F81013-E7EC-B4AE-74A5-0AD2F3A2D07B}"/>
              </a:ext>
            </a:extLst>
          </p:cNvPr>
          <p:cNvSpPr txBox="1"/>
          <p:nvPr/>
        </p:nvSpPr>
        <p:spPr>
          <a:xfrm>
            <a:off x="1656650" y="1542290"/>
            <a:ext cx="1697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Labeled Data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7AC7834-90EE-5850-8C3F-32C8B567D4C5}"/>
              </a:ext>
            </a:extLst>
          </p:cNvPr>
          <p:cNvSpPr txBox="1"/>
          <p:nvPr/>
        </p:nvSpPr>
        <p:spPr>
          <a:xfrm>
            <a:off x="5048650" y="1506022"/>
            <a:ext cx="1890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Unlabeled Data</a:t>
            </a:r>
          </a:p>
        </p:txBody>
      </p:sp>
      <p:pic>
        <p:nvPicPr>
          <p:cNvPr id="23" name="Picture 22" descr="A group of cats and a dog&#10;&#10;Description automatically generated">
            <a:extLst>
              <a:ext uri="{FF2B5EF4-FFF2-40B4-BE49-F238E27FC236}">
                <a16:creationId xmlns:a16="http://schemas.microsoft.com/office/drawing/2014/main" id="{75484614-D0B0-7741-4166-06DF3AE145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767" y="2021731"/>
            <a:ext cx="3143250" cy="145732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62C2A286-4B4D-0B27-9326-255EB43FA63F}"/>
              </a:ext>
            </a:extLst>
          </p:cNvPr>
          <p:cNvSpPr txBox="1"/>
          <p:nvPr/>
        </p:nvSpPr>
        <p:spPr>
          <a:xfrm>
            <a:off x="776902" y="3479056"/>
            <a:ext cx="2940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D        C        D         C        D</a:t>
            </a:r>
          </a:p>
        </p:txBody>
      </p:sp>
      <p:pic>
        <p:nvPicPr>
          <p:cNvPr id="25" name="Picture 24" descr="A group of cats and a dog&#10;&#10;Description automatically generated">
            <a:extLst>
              <a:ext uri="{FF2B5EF4-FFF2-40B4-BE49-F238E27FC236}">
                <a16:creationId xmlns:a16="http://schemas.microsoft.com/office/drawing/2014/main" id="{9E98B9C2-5DF7-2789-B2C7-6D3D0F7D6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9967" y="2021730"/>
            <a:ext cx="3143250" cy="1457325"/>
          </a:xfrm>
          <a:prstGeom prst="rect">
            <a:avLst/>
          </a:prstGeom>
        </p:spPr>
      </p:pic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F4B80BFA-20E1-16CD-4848-58BD4952E1F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473"/>
          <a:stretch/>
        </p:blipFill>
        <p:spPr>
          <a:xfrm>
            <a:off x="1109742" y="4515634"/>
            <a:ext cx="5984552" cy="220266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4040F1D-E55E-0929-EC22-4B314DD97058}"/>
              </a:ext>
            </a:extLst>
          </p:cNvPr>
          <p:cNvSpPr txBox="1"/>
          <p:nvPr/>
        </p:nvSpPr>
        <p:spPr>
          <a:xfrm>
            <a:off x="0" y="5925737"/>
            <a:ext cx="199538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Differential analysis</a:t>
            </a:r>
          </a:p>
          <a:p>
            <a:r>
              <a:rPr lang="en-US" sz="1400" dirty="0"/>
              <a:t>Classification &amp; mapping</a:t>
            </a:r>
          </a:p>
          <a:p>
            <a:r>
              <a:rPr lang="en-US" sz="1400" dirty="0"/>
              <a:t>Object recognition</a:t>
            </a:r>
          </a:p>
          <a:p>
            <a:r>
              <a:rPr lang="en-US" sz="1400" dirty="0"/>
              <a:t>Standard statistical tests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1DDB13E-1D53-7BBF-1D56-546074BDA94A}"/>
              </a:ext>
            </a:extLst>
          </p:cNvPr>
          <p:cNvSpPr txBox="1"/>
          <p:nvPr/>
        </p:nvSpPr>
        <p:spPr>
          <a:xfrm>
            <a:off x="6227816" y="6160822"/>
            <a:ext cx="25908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Clustering</a:t>
            </a:r>
          </a:p>
          <a:p>
            <a:r>
              <a:rPr lang="en-US" sz="1400" dirty="0"/>
              <a:t>Pattern/feature recognition</a:t>
            </a:r>
          </a:p>
          <a:p>
            <a:r>
              <a:rPr lang="en-US" sz="1400" dirty="0"/>
              <a:t>Identifying underlying structure</a:t>
            </a:r>
          </a:p>
          <a:p>
            <a:endParaRPr lang="en-US" sz="1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2AAF39-80DD-36F8-B554-D4992E5524C2}"/>
              </a:ext>
            </a:extLst>
          </p:cNvPr>
          <p:cNvSpPr txBox="1"/>
          <p:nvPr/>
        </p:nvSpPr>
        <p:spPr>
          <a:xfrm>
            <a:off x="8815006" y="1518170"/>
            <a:ext cx="2538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Evaluation of scenarios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DBBCDB-F887-6FA3-55BC-128345BB6236}"/>
              </a:ext>
            </a:extLst>
          </p:cNvPr>
          <p:cNvSpPr txBox="1"/>
          <p:nvPr/>
        </p:nvSpPr>
        <p:spPr>
          <a:xfrm>
            <a:off x="1415485" y="4016736"/>
            <a:ext cx="2180252" cy="369332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Supervised learning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B7C20C-CD4C-934A-6FDC-F70017BF5A48}"/>
              </a:ext>
            </a:extLst>
          </p:cNvPr>
          <p:cNvSpPr txBox="1"/>
          <p:nvPr/>
        </p:nvSpPr>
        <p:spPr>
          <a:xfrm>
            <a:off x="4861466" y="3997345"/>
            <a:ext cx="2538794" cy="369332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Unsupervised learning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0D8389-8091-05CA-9505-CFB92FC43EAF}"/>
              </a:ext>
            </a:extLst>
          </p:cNvPr>
          <p:cNvSpPr txBox="1"/>
          <p:nvPr/>
        </p:nvSpPr>
        <p:spPr>
          <a:xfrm>
            <a:off x="8830442" y="3979127"/>
            <a:ext cx="2538794" cy="369332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Reinforcement learning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CC62CA9-9EC4-0DF6-46D0-ED065297013D}"/>
              </a:ext>
            </a:extLst>
          </p:cNvPr>
          <p:cNvSpPr txBox="1"/>
          <p:nvPr/>
        </p:nvSpPr>
        <p:spPr>
          <a:xfrm>
            <a:off x="10905459" y="6107606"/>
            <a:ext cx="128654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Game playing</a:t>
            </a:r>
          </a:p>
          <a:p>
            <a:r>
              <a:rPr lang="en-US" sz="1400" dirty="0"/>
              <a:t>Maze solving</a:t>
            </a:r>
          </a:p>
          <a:p>
            <a:r>
              <a:rPr lang="en-US" sz="1400" dirty="0"/>
              <a:t>Navigation</a:t>
            </a:r>
          </a:p>
          <a:p>
            <a:endParaRPr lang="en-US" sz="1400" dirty="0"/>
          </a:p>
        </p:txBody>
      </p:sp>
      <p:pic>
        <p:nvPicPr>
          <p:cNvPr id="14" name="Picture 13" descr="A diagram of a agent and environment&#10;&#10;Description automatically generated">
            <a:extLst>
              <a:ext uri="{FF2B5EF4-FFF2-40B4-BE49-F238E27FC236}">
                <a16:creationId xmlns:a16="http://schemas.microsoft.com/office/drawing/2014/main" id="{8CD9F616-9635-F142-B5E9-D5AC02F367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5814" y="4601762"/>
            <a:ext cx="3448050" cy="1323975"/>
          </a:xfrm>
          <a:prstGeom prst="rect">
            <a:avLst/>
          </a:prstGeom>
        </p:spPr>
      </p:pic>
      <p:pic>
        <p:nvPicPr>
          <p:cNvPr id="16" name="Picture 15" descr="A mouse in a maze&#10;&#10;Description automatically generated">
            <a:extLst>
              <a:ext uri="{FF2B5EF4-FFF2-40B4-BE49-F238E27FC236}">
                <a16:creationId xmlns:a16="http://schemas.microsoft.com/office/drawing/2014/main" id="{213D1632-1AE6-17FA-4F0B-874B26A8C76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0676" y="1968985"/>
            <a:ext cx="1694784" cy="16947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071BCC7-13E6-6654-036C-99A2AAFD754C}"/>
              </a:ext>
            </a:extLst>
          </p:cNvPr>
          <p:cNvSpPr txBox="1"/>
          <p:nvPr/>
        </p:nvSpPr>
        <p:spPr>
          <a:xfrm>
            <a:off x="3354572" y="4554416"/>
            <a:ext cx="1749493" cy="646331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Semi-supervised learning</a:t>
            </a:r>
          </a:p>
        </p:txBody>
      </p:sp>
    </p:spTree>
    <p:extLst>
      <p:ext uri="{BB962C8B-B14F-4D97-AF65-F5344CB8AC3E}">
        <p14:creationId xmlns:p14="http://schemas.microsoft.com/office/powerpoint/2010/main" val="1180321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  <p:bldP spid="4" grpId="0"/>
      <p:bldP spid="6" grpId="0" animBg="1"/>
      <p:bldP spid="7" grpId="0" animBg="1"/>
      <p:bldP spid="9" grpId="0" animBg="1"/>
      <p:bldP spid="12" grpId="0"/>
      <p:bldP spid="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B46F06-56D8-2834-C4FE-E8F981AC9B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analysis: classification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32A1DD-F665-3196-8787-C39684E3A6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Goal: given a labeled set of training data, classify new objects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E9ADB4E-9C06-BC3D-48AF-E3D981554568}"/>
              </a:ext>
            </a:extLst>
          </p:cNvPr>
          <p:cNvGrpSpPr/>
          <p:nvPr/>
        </p:nvGrpSpPr>
        <p:grpSpPr>
          <a:xfrm>
            <a:off x="748138" y="2250331"/>
            <a:ext cx="3143250" cy="1826657"/>
            <a:chOff x="737747" y="2416585"/>
            <a:chExt cx="3143250" cy="1826657"/>
          </a:xfrm>
        </p:grpSpPr>
        <p:pic>
          <p:nvPicPr>
            <p:cNvPr id="4" name="Picture 3" descr="A group of cats and a dog&#10;&#10;Description automatically generated">
              <a:extLst>
                <a:ext uri="{FF2B5EF4-FFF2-40B4-BE49-F238E27FC236}">
                  <a16:creationId xmlns:a16="http://schemas.microsoft.com/office/drawing/2014/main" id="{1612371B-6FBC-F45F-ACCC-73A6CBCD2DB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7747" y="2416585"/>
              <a:ext cx="3143250" cy="1457325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2D1C027-ABBC-6E28-AF32-6048E7DE08A1}"/>
                </a:ext>
              </a:extLst>
            </p:cNvPr>
            <p:cNvSpPr txBox="1"/>
            <p:nvPr/>
          </p:nvSpPr>
          <p:spPr>
            <a:xfrm>
              <a:off x="820882" y="3873910"/>
              <a:ext cx="2940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    D        C        D         C        D</a:t>
              </a:r>
            </a:p>
          </p:txBody>
        </p:sp>
      </p:grp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EEDC00F-1D47-F0DB-130D-E503489A7AB1}"/>
              </a:ext>
            </a:extLst>
          </p:cNvPr>
          <p:cNvSpPr/>
          <p:nvPr/>
        </p:nvSpPr>
        <p:spPr>
          <a:xfrm>
            <a:off x="838200" y="4539404"/>
            <a:ext cx="3002972" cy="1174173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Classifier</a:t>
            </a:r>
          </a:p>
        </p:txBody>
      </p:sp>
      <p:pic>
        <p:nvPicPr>
          <p:cNvPr id="9" name="Picture 8" descr="A cat sitting on a white surface&#10;&#10;Description automatically generated">
            <a:extLst>
              <a:ext uri="{FF2B5EF4-FFF2-40B4-BE49-F238E27FC236}">
                <a16:creationId xmlns:a16="http://schemas.microsoft.com/office/drawing/2014/main" id="{A613C03B-F38A-5E6C-AB9D-631EDB36C2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502" y="2177738"/>
            <a:ext cx="1018091" cy="152991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F79D6D1-4DB6-3D7A-B3AA-81DF1E9E425F}"/>
              </a:ext>
            </a:extLst>
          </p:cNvPr>
          <p:cNvSpPr txBox="1"/>
          <p:nvPr/>
        </p:nvSpPr>
        <p:spPr>
          <a:xfrm>
            <a:off x="2515465" y="4036091"/>
            <a:ext cx="1122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Training</a:t>
            </a:r>
          </a:p>
        </p:txBody>
      </p:sp>
      <p:sp>
        <p:nvSpPr>
          <p:cNvPr id="12" name="Arrow: Up-Down 11">
            <a:extLst>
              <a:ext uri="{FF2B5EF4-FFF2-40B4-BE49-F238E27FC236}">
                <a16:creationId xmlns:a16="http://schemas.microsoft.com/office/drawing/2014/main" id="{1FB196DE-B0D5-5028-5363-D6DE62A60B08}"/>
              </a:ext>
            </a:extLst>
          </p:cNvPr>
          <p:cNvSpPr/>
          <p:nvPr/>
        </p:nvSpPr>
        <p:spPr>
          <a:xfrm>
            <a:off x="2182092" y="4015642"/>
            <a:ext cx="238990" cy="503313"/>
          </a:xfrm>
          <a:prstGeom prst="upDownArrow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644CA3FF-8576-E016-BE46-1F1D2544C76E}"/>
              </a:ext>
            </a:extLst>
          </p:cNvPr>
          <p:cNvSpPr/>
          <p:nvPr/>
        </p:nvSpPr>
        <p:spPr>
          <a:xfrm>
            <a:off x="5708073" y="4518955"/>
            <a:ext cx="3002972" cy="1174173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Classifier</a:t>
            </a:r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B1BFE496-909E-4046-4A8B-15095C2C1FE2}"/>
              </a:ext>
            </a:extLst>
          </p:cNvPr>
          <p:cNvSpPr/>
          <p:nvPr/>
        </p:nvSpPr>
        <p:spPr>
          <a:xfrm>
            <a:off x="7001741" y="3948173"/>
            <a:ext cx="238990" cy="503313"/>
          </a:xfrm>
          <a:prstGeom prst="downArrow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Down 14">
            <a:extLst>
              <a:ext uri="{FF2B5EF4-FFF2-40B4-BE49-F238E27FC236}">
                <a16:creationId xmlns:a16="http://schemas.microsoft.com/office/drawing/2014/main" id="{7CAA9C16-A29D-A960-B838-2E8611D596B1}"/>
              </a:ext>
            </a:extLst>
          </p:cNvPr>
          <p:cNvSpPr/>
          <p:nvPr/>
        </p:nvSpPr>
        <p:spPr>
          <a:xfrm rot="16200000">
            <a:off x="8933269" y="4874833"/>
            <a:ext cx="238990" cy="503313"/>
          </a:xfrm>
          <a:prstGeom prst="downArrow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04C2359-3D1F-A126-D68A-1205BB7F41C1}"/>
              </a:ext>
            </a:extLst>
          </p:cNvPr>
          <p:cNvSpPr txBox="1"/>
          <p:nvPr/>
        </p:nvSpPr>
        <p:spPr>
          <a:xfrm>
            <a:off x="9394483" y="4941823"/>
            <a:ext cx="643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Cat</a:t>
            </a:r>
          </a:p>
        </p:txBody>
      </p:sp>
    </p:spTree>
    <p:extLst>
      <p:ext uri="{BB962C8B-B14F-4D97-AF65-F5344CB8AC3E}">
        <p14:creationId xmlns:p14="http://schemas.microsoft.com/office/powerpoint/2010/main" val="1227685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5426E3-DD47-2513-4D86-A8F81220DD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classification algorithms</a:t>
            </a:r>
          </a:p>
        </p:txBody>
      </p:sp>
      <p:pic>
        <p:nvPicPr>
          <p:cNvPr id="5" name="Picture 4" descr="A diagram of a machine learning algorithm&#10;&#10;Description automatically generated">
            <a:extLst>
              <a:ext uri="{FF2B5EF4-FFF2-40B4-BE49-F238E27FC236}">
                <a16:creationId xmlns:a16="http://schemas.microsoft.com/office/drawing/2014/main" id="{B88803BD-BDC9-BAC7-0948-DEDDA7AB4D9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1212"/>
          <a:stretch/>
        </p:blipFill>
        <p:spPr>
          <a:xfrm>
            <a:off x="353291" y="1508817"/>
            <a:ext cx="3905596" cy="498405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59515A9-0DB5-1C6D-83DC-4CAEBC292EBB}"/>
              </a:ext>
            </a:extLst>
          </p:cNvPr>
          <p:cNvSpPr txBox="1"/>
          <p:nvPr/>
        </p:nvSpPr>
        <p:spPr>
          <a:xfrm>
            <a:off x="2452256" y="6492875"/>
            <a:ext cx="16521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Destin Gong (2022)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05C5706-B1BA-A9EA-06B2-386D55A812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01231" y="2308917"/>
            <a:ext cx="5610225" cy="26955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E0925F7-E302-7ED6-0E40-2F5C0A9D518D}"/>
              </a:ext>
            </a:extLst>
          </p:cNvPr>
          <p:cNvSpPr txBox="1"/>
          <p:nvPr/>
        </p:nvSpPr>
        <p:spPr>
          <a:xfrm>
            <a:off x="8746506" y="5004492"/>
            <a:ext cx="16521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 err="1"/>
              <a:t>Mathworks</a:t>
            </a:r>
            <a:r>
              <a:rPr lang="en-US" sz="1400" dirty="0"/>
              <a:t> (2021)</a:t>
            </a:r>
            <a:endParaRPr lang="en-US" sz="1400" i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A39326-862A-CF81-875D-6D14C6D31C78}"/>
              </a:ext>
            </a:extLst>
          </p:cNvPr>
          <p:cNvSpPr txBox="1"/>
          <p:nvPr/>
        </p:nvSpPr>
        <p:spPr>
          <a:xfrm>
            <a:off x="6156269" y="2001140"/>
            <a:ext cx="3553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Neural networks/deep learning</a:t>
            </a:r>
          </a:p>
        </p:txBody>
      </p:sp>
    </p:spTree>
    <p:extLst>
      <p:ext uri="{BB962C8B-B14F-4D97-AF65-F5344CB8AC3E}">
        <p14:creationId xmlns:p14="http://schemas.microsoft.com/office/powerpoint/2010/main" val="834945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3D4CB2-E1FB-0E59-CDE4-5D073A755A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and testing classification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137621-77C9-CEA3-DBF3-8BA4CFCD0E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The #1 danger in classification algorithms is overfitting: </a:t>
            </a:r>
          </a:p>
          <a:p>
            <a:pPr marL="0" indent="0">
              <a:buNone/>
            </a:pPr>
            <a:r>
              <a:rPr lang="en-US" dirty="0"/>
              <a:t>	Classifier does not generalize beyond the training set</a:t>
            </a:r>
          </a:p>
        </p:txBody>
      </p:sp>
      <p:pic>
        <p:nvPicPr>
          <p:cNvPr id="5" name="Picture 4" descr="A graph with a line and dots&#10;&#10;Description automatically generated">
            <a:extLst>
              <a:ext uri="{FF2B5EF4-FFF2-40B4-BE49-F238E27FC236}">
                <a16:creationId xmlns:a16="http://schemas.microsoft.com/office/drawing/2014/main" id="{D8E3ADF5-20EB-785B-71E2-F63AFA429B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623" y="2925023"/>
            <a:ext cx="3904642" cy="26514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A504BF4-3CDA-522D-02E6-CFD14CDF00CC}"/>
              </a:ext>
            </a:extLst>
          </p:cNvPr>
          <p:cNvSpPr txBox="1"/>
          <p:nvPr/>
        </p:nvSpPr>
        <p:spPr>
          <a:xfrm>
            <a:off x="4996296" y="3083814"/>
            <a:ext cx="635750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How can we avoid overfitting?</a:t>
            </a:r>
          </a:p>
          <a:p>
            <a:endParaRPr lang="en-US" sz="2400" dirty="0"/>
          </a:p>
          <a:p>
            <a:r>
              <a:rPr lang="en-US" sz="2400" dirty="0"/>
              <a:t>1) Reduce the number of parameters</a:t>
            </a:r>
          </a:p>
          <a:p>
            <a:pPr marL="457200" indent="-457200">
              <a:buAutoNum type="arabicParenR"/>
            </a:pPr>
            <a:endParaRPr lang="en-US" sz="2400" dirty="0"/>
          </a:p>
          <a:p>
            <a:r>
              <a:rPr lang="en-US" sz="2400" dirty="0"/>
              <a:t>2) Use a training and holdout (test) set:</a:t>
            </a:r>
          </a:p>
          <a:p>
            <a:r>
              <a:rPr lang="en-US" sz="2400" dirty="0"/>
              <a:t>	If classifier performs poorly on test set, it 	is likely overfitted</a:t>
            </a:r>
          </a:p>
        </p:txBody>
      </p:sp>
    </p:spTree>
    <p:extLst>
      <p:ext uri="{BB962C8B-B14F-4D97-AF65-F5344CB8AC3E}">
        <p14:creationId xmlns:p14="http://schemas.microsoft.com/office/powerpoint/2010/main" val="2366815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5D9162-BFD5-A836-55A4-9DF078BC38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Training, test, and holdout sets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7B2EB99-FD92-CAD7-C2AC-B014365FB8E0}"/>
              </a:ext>
            </a:extLst>
          </p:cNvPr>
          <p:cNvSpPr/>
          <p:nvPr/>
        </p:nvSpPr>
        <p:spPr>
          <a:xfrm>
            <a:off x="425638" y="1578934"/>
            <a:ext cx="8318311" cy="4087979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F4677D3-9EF4-7ADB-D5B3-DBF8742DB0F0}"/>
              </a:ext>
            </a:extLst>
          </p:cNvPr>
          <p:cNvSpPr/>
          <p:nvPr/>
        </p:nvSpPr>
        <p:spPr>
          <a:xfrm>
            <a:off x="1254642" y="2365744"/>
            <a:ext cx="425302" cy="425302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A0BFBAD-35D4-5090-E184-DED5621024A7}"/>
              </a:ext>
            </a:extLst>
          </p:cNvPr>
          <p:cNvSpPr/>
          <p:nvPr/>
        </p:nvSpPr>
        <p:spPr>
          <a:xfrm>
            <a:off x="1789814" y="3072478"/>
            <a:ext cx="425302" cy="425302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A24F5AC-48F5-C500-4E82-3CA95C71775B}"/>
              </a:ext>
            </a:extLst>
          </p:cNvPr>
          <p:cNvSpPr/>
          <p:nvPr/>
        </p:nvSpPr>
        <p:spPr>
          <a:xfrm>
            <a:off x="2814970" y="1863356"/>
            <a:ext cx="425302" cy="425302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742EBC3-959A-D23A-A5EC-583F525E65AF}"/>
              </a:ext>
            </a:extLst>
          </p:cNvPr>
          <p:cNvSpPr/>
          <p:nvPr/>
        </p:nvSpPr>
        <p:spPr>
          <a:xfrm>
            <a:off x="1277679" y="1841648"/>
            <a:ext cx="425302" cy="425302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0B4A5F7-70FE-5787-1D5E-1F7A71C607D6}"/>
              </a:ext>
            </a:extLst>
          </p:cNvPr>
          <p:cNvSpPr/>
          <p:nvPr/>
        </p:nvSpPr>
        <p:spPr>
          <a:xfrm>
            <a:off x="913515" y="3078126"/>
            <a:ext cx="425302" cy="425302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9A32A6B-4EB4-5767-D2FB-1C7140F0A54D}"/>
              </a:ext>
            </a:extLst>
          </p:cNvPr>
          <p:cNvSpPr/>
          <p:nvPr/>
        </p:nvSpPr>
        <p:spPr>
          <a:xfrm>
            <a:off x="3061291" y="3210589"/>
            <a:ext cx="425302" cy="425302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DE612AB-812D-5757-DAF8-54F41E4A8F95}"/>
              </a:ext>
            </a:extLst>
          </p:cNvPr>
          <p:cNvSpPr/>
          <p:nvPr/>
        </p:nvSpPr>
        <p:spPr>
          <a:xfrm>
            <a:off x="2111892" y="2125626"/>
            <a:ext cx="425302" cy="425302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FA38C31-8E98-7904-58CC-965D3021AD60}"/>
              </a:ext>
            </a:extLst>
          </p:cNvPr>
          <p:cNvSpPr/>
          <p:nvPr/>
        </p:nvSpPr>
        <p:spPr>
          <a:xfrm>
            <a:off x="1577163" y="3598234"/>
            <a:ext cx="425302" cy="425302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F7C59C6-78EF-47EC-E562-7AD217640C62}"/>
              </a:ext>
            </a:extLst>
          </p:cNvPr>
          <p:cNvSpPr/>
          <p:nvPr/>
        </p:nvSpPr>
        <p:spPr>
          <a:xfrm>
            <a:off x="3273942" y="2288658"/>
            <a:ext cx="425302" cy="425302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A96C6CE-7BBD-CC26-C897-5E7F7A8DC2CD}"/>
              </a:ext>
            </a:extLst>
          </p:cNvPr>
          <p:cNvSpPr/>
          <p:nvPr/>
        </p:nvSpPr>
        <p:spPr>
          <a:xfrm>
            <a:off x="2406059" y="2713960"/>
            <a:ext cx="425302" cy="425302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67BA4F8-30FC-2172-A756-0B846B04DE2D}"/>
              </a:ext>
            </a:extLst>
          </p:cNvPr>
          <p:cNvSpPr/>
          <p:nvPr/>
        </p:nvSpPr>
        <p:spPr>
          <a:xfrm>
            <a:off x="2778642" y="3889744"/>
            <a:ext cx="425302" cy="425302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F2B4593-8763-2652-978F-346A73A2891F}"/>
              </a:ext>
            </a:extLst>
          </p:cNvPr>
          <p:cNvSpPr/>
          <p:nvPr/>
        </p:nvSpPr>
        <p:spPr>
          <a:xfrm>
            <a:off x="3910124" y="3385583"/>
            <a:ext cx="425302" cy="425302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5750A10-5396-AF12-B709-4E88FD35CD77}"/>
              </a:ext>
            </a:extLst>
          </p:cNvPr>
          <p:cNvSpPr/>
          <p:nvPr/>
        </p:nvSpPr>
        <p:spPr>
          <a:xfrm>
            <a:off x="4335426" y="2397642"/>
            <a:ext cx="425302" cy="425302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3BF8805-A79B-F89C-A231-620C3247AA2F}"/>
              </a:ext>
            </a:extLst>
          </p:cNvPr>
          <p:cNvSpPr/>
          <p:nvPr/>
        </p:nvSpPr>
        <p:spPr>
          <a:xfrm>
            <a:off x="2083096" y="3965059"/>
            <a:ext cx="425302" cy="425302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CA39749-4F7B-A35E-6E42-A126E56914BF}"/>
              </a:ext>
            </a:extLst>
          </p:cNvPr>
          <p:cNvSpPr/>
          <p:nvPr/>
        </p:nvSpPr>
        <p:spPr>
          <a:xfrm>
            <a:off x="4993759" y="3889744"/>
            <a:ext cx="425302" cy="425302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C5F3730-3277-4C6E-7760-FD638869A010}"/>
              </a:ext>
            </a:extLst>
          </p:cNvPr>
          <p:cNvSpPr/>
          <p:nvPr/>
        </p:nvSpPr>
        <p:spPr>
          <a:xfrm>
            <a:off x="3997842" y="4023536"/>
            <a:ext cx="425302" cy="425302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ACE9FCB-A24D-8894-A539-D49102DF7942}"/>
              </a:ext>
            </a:extLst>
          </p:cNvPr>
          <p:cNvSpPr/>
          <p:nvPr/>
        </p:nvSpPr>
        <p:spPr>
          <a:xfrm>
            <a:off x="3412166" y="3808671"/>
            <a:ext cx="425302" cy="425302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B4CFD0E-FC51-DB8F-5A76-08F798885D9B}"/>
              </a:ext>
            </a:extLst>
          </p:cNvPr>
          <p:cNvSpPr/>
          <p:nvPr/>
        </p:nvSpPr>
        <p:spPr>
          <a:xfrm>
            <a:off x="4616302" y="3258879"/>
            <a:ext cx="425302" cy="425302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BE153540-7BFA-3E87-A862-862C361633A0}"/>
              </a:ext>
            </a:extLst>
          </p:cNvPr>
          <p:cNvSpPr/>
          <p:nvPr/>
        </p:nvSpPr>
        <p:spPr>
          <a:xfrm>
            <a:off x="3736458" y="2641305"/>
            <a:ext cx="425302" cy="425302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1FF042E0-F90C-5B2D-814A-990453ECE905}"/>
              </a:ext>
            </a:extLst>
          </p:cNvPr>
          <p:cNvSpPr/>
          <p:nvPr/>
        </p:nvSpPr>
        <p:spPr>
          <a:xfrm>
            <a:off x="4692502" y="1898799"/>
            <a:ext cx="425302" cy="425302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6FFF083D-5D05-1BD4-A846-0597B3229488}"/>
              </a:ext>
            </a:extLst>
          </p:cNvPr>
          <p:cNvSpPr/>
          <p:nvPr/>
        </p:nvSpPr>
        <p:spPr>
          <a:xfrm>
            <a:off x="5875374" y="1690576"/>
            <a:ext cx="2397643" cy="2987749"/>
          </a:xfrm>
          <a:prstGeom prst="round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0C286EB8-C46D-AD7D-42DD-EF9978130EA2}"/>
              </a:ext>
            </a:extLst>
          </p:cNvPr>
          <p:cNvSpPr/>
          <p:nvPr/>
        </p:nvSpPr>
        <p:spPr>
          <a:xfrm>
            <a:off x="6958123" y="3072478"/>
            <a:ext cx="425302" cy="425302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6829CD7E-E73C-5669-6325-6E5E0FEDE190}"/>
              </a:ext>
            </a:extLst>
          </p:cNvPr>
          <p:cNvSpPr/>
          <p:nvPr/>
        </p:nvSpPr>
        <p:spPr>
          <a:xfrm>
            <a:off x="6294475" y="4077699"/>
            <a:ext cx="425302" cy="425302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BEFA96BB-42AF-81BD-BB39-3F263D262E03}"/>
              </a:ext>
            </a:extLst>
          </p:cNvPr>
          <p:cNvSpPr/>
          <p:nvPr/>
        </p:nvSpPr>
        <p:spPr>
          <a:xfrm>
            <a:off x="6471241" y="2477498"/>
            <a:ext cx="425302" cy="425302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DB88F6DD-E820-4042-1D13-448CFC9AE93B}"/>
              </a:ext>
            </a:extLst>
          </p:cNvPr>
          <p:cNvSpPr/>
          <p:nvPr/>
        </p:nvSpPr>
        <p:spPr>
          <a:xfrm>
            <a:off x="6081824" y="3078126"/>
            <a:ext cx="425302" cy="425302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97908BA2-F0DA-CCD6-B142-9F78212BC8E3}"/>
              </a:ext>
            </a:extLst>
          </p:cNvPr>
          <p:cNvSpPr/>
          <p:nvPr/>
        </p:nvSpPr>
        <p:spPr>
          <a:xfrm>
            <a:off x="7621771" y="2774323"/>
            <a:ext cx="425302" cy="425302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020735A-196B-0773-3B30-925496460579}"/>
              </a:ext>
            </a:extLst>
          </p:cNvPr>
          <p:cNvSpPr/>
          <p:nvPr/>
        </p:nvSpPr>
        <p:spPr>
          <a:xfrm>
            <a:off x="7280201" y="2125626"/>
            <a:ext cx="425302" cy="425302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5A7AA88-6845-F8A7-0C43-4D65F71F04C8}"/>
              </a:ext>
            </a:extLst>
          </p:cNvPr>
          <p:cNvSpPr/>
          <p:nvPr/>
        </p:nvSpPr>
        <p:spPr>
          <a:xfrm>
            <a:off x="6144732" y="1898799"/>
            <a:ext cx="425302" cy="425302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1CA47278-80D8-C941-9817-DB10E378A428}"/>
              </a:ext>
            </a:extLst>
          </p:cNvPr>
          <p:cNvSpPr/>
          <p:nvPr/>
        </p:nvSpPr>
        <p:spPr>
          <a:xfrm>
            <a:off x="6772941" y="3624374"/>
            <a:ext cx="425302" cy="425302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B9F22E61-E83C-0807-BFBF-4C4F688EFA72}"/>
              </a:ext>
            </a:extLst>
          </p:cNvPr>
          <p:cNvSpPr/>
          <p:nvPr/>
        </p:nvSpPr>
        <p:spPr>
          <a:xfrm>
            <a:off x="9929037" y="6175299"/>
            <a:ext cx="425302" cy="42530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D5E21AD6-A399-8A07-D1BD-799B6B7E1E63}"/>
              </a:ext>
            </a:extLst>
          </p:cNvPr>
          <p:cNvSpPr/>
          <p:nvPr/>
        </p:nvSpPr>
        <p:spPr>
          <a:xfrm>
            <a:off x="10111562" y="4836928"/>
            <a:ext cx="425302" cy="42530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ABFBAED6-E889-FD26-3EB7-95049E07308C}"/>
              </a:ext>
            </a:extLst>
          </p:cNvPr>
          <p:cNvSpPr/>
          <p:nvPr/>
        </p:nvSpPr>
        <p:spPr>
          <a:xfrm>
            <a:off x="7354629" y="3865048"/>
            <a:ext cx="425302" cy="425302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7F0FD495-E382-5479-22A6-BCCCAD59F356}"/>
              </a:ext>
            </a:extLst>
          </p:cNvPr>
          <p:cNvSpPr/>
          <p:nvPr/>
        </p:nvSpPr>
        <p:spPr>
          <a:xfrm>
            <a:off x="11198742" y="4991987"/>
            <a:ext cx="425302" cy="42530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ACF3DB9F-C662-8DAF-C917-A310547768E3}"/>
              </a:ext>
            </a:extLst>
          </p:cNvPr>
          <p:cNvSpPr/>
          <p:nvPr/>
        </p:nvSpPr>
        <p:spPr>
          <a:xfrm>
            <a:off x="10679075" y="4490484"/>
            <a:ext cx="425302" cy="42530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A00BD8F8-3C5C-C06F-4E23-02FE4080F299}"/>
              </a:ext>
            </a:extLst>
          </p:cNvPr>
          <p:cNvSpPr/>
          <p:nvPr/>
        </p:nvSpPr>
        <p:spPr>
          <a:xfrm>
            <a:off x="10571422" y="6197451"/>
            <a:ext cx="425302" cy="42530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FA95378E-4361-A2D1-92A3-5C3B552AFEF9}"/>
              </a:ext>
            </a:extLst>
          </p:cNvPr>
          <p:cNvSpPr/>
          <p:nvPr/>
        </p:nvSpPr>
        <p:spPr>
          <a:xfrm>
            <a:off x="11267854" y="5761073"/>
            <a:ext cx="425302" cy="42530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75F95D71-6059-1240-C3C2-5B1E46A8AD65}"/>
              </a:ext>
            </a:extLst>
          </p:cNvPr>
          <p:cNvSpPr/>
          <p:nvPr/>
        </p:nvSpPr>
        <p:spPr>
          <a:xfrm>
            <a:off x="9895367" y="5464691"/>
            <a:ext cx="425302" cy="42530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91D3C0F1-93F8-7F9A-E291-155A6D1AF78D}"/>
              </a:ext>
            </a:extLst>
          </p:cNvPr>
          <p:cNvSpPr/>
          <p:nvPr/>
        </p:nvSpPr>
        <p:spPr>
          <a:xfrm>
            <a:off x="10581610" y="5325252"/>
            <a:ext cx="425302" cy="42530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CBD699A1-94A2-AC92-7006-255C469C4FD3}"/>
              </a:ext>
            </a:extLst>
          </p:cNvPr>
          <p:cNvSpPr/>
          <p:nvPr/>
        </p:nvSpPr>
        <p:spPr>
          <a:xfrm>
            <a:off x="9585251" y="4353148"/>
            <a:ext cx="2397643" cy="2402072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B35B1E5-9614-A23E-D16F-C9CEBB4F10B7}"/>
              </a:ext>
            </a:extLst>
          </p:cNvPr>
          <p:cNvSpPr txBox="1"/>
          <p:nvPr/>
        </p:nvSpPr>
        <p:spPr>
          <a:xfrm>
            <a:off x="1490330" y="4752497"/>
            <a:ext cx="3448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Training set: used to fit the model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6B53DDE-C6D5-C03D-0CDE-4A8C145043D2}"/>
              </a:ext>
            </a:extLst>
          </p:cNvPr>
          <p:cNvSpPr txBox="1"/>
          <p:nvPr/>
        </p:nvSpPr>
        <p:spPr>
          <a:xfrm>
            <a:off x="5600701" y="4743583"/>
            <a:ext cx="26324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Test set: used to evaluate model with a specific set of parameters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9BEEBAA-BA8F-5CFB-11CE-936D5AEC78CD}"/>
              </a:ext>
            </a:extLst>
          </p:cNvPr>
          <p:cNvSpPr txBox="1"/>
          <p:nvPr/>
        </p:nvSpPr>
        <p:spPr>
          <a:xfrm>
            <a:off x="9677731" y="3363806"/>
            <a:ext cx="22330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Holdout set: used to evaluate model with final parameter set</a:t>
            </a: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FDA08CA8-7FEE-177B-7F15-E3784B75765A}"/>
              </a:ext>
            </a:extLst>
          </p:cNvPr>
          <p:cNvSpPr/>
          <p:nvPr/>
        </p:nvSpPr>
        <p:spPr>
          <a:xfrm>
            <a:off x="881616" y="1690575"/>
            <a:ext cx="4859079" cy="2987749"/>
          </a:xfrm>
          <a:prstGeom prst="round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2964A11-2541-0FB6-DCDA-FEC91E3D9103}"/>
              </a:ext>
            </a:extLst>
          </p:cNvPr>
          <p:cNvSpPr txBox="1"/>
          <p:nvPr/>
        </p:nvSpPr>
        <p:spPr>
          <a:xfrm>
            <a:off x="2326314" y="5691190"/>
            <a:ext cx="50571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models with different parameters are evaluated (using test sets) to find the optimal parameter set</a:t>
            </a:r>
          </a:p>
        </p:txBody>
      </p:sp>
      <p:sp>
        <p:nvSpPr>
          <p:cNvPr id="56" name="Arrow: Right 55">
            <a:extLst>
              <a:ext uri="{FF2B5EF4-FFF2-40B4-BE49-F238E27FC236}">
                <a16:creationId xmlns:a16="http://schemas.microsoft.com/office/drawing/2014/main" id="{08AF53B8-F3A3-8637-25FE-7F5A5CC5BF74}"/>
              </a:ext>
            </a:extLst>
          </p:cNvPr>
          <p:cNvSpPr/>
          <p:nvPr/>
        </p:nvSpPr>
        <p:spPr>
          <a:xfrm>
            <a:off x="7366591" y="5888168"/>
            <a:ext cx="1770321" cy="267690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919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7" grpId="0" animBg="1"/>
      <p:bldP spid="38" grpId="0" animBg="1"/>
      <p:bldP spid="43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3" grpId="0"/>
      <p:bldP spid="55" grpId="0"/>
      <p:bldP spid="5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863FDC-530A-5E6A-C82C-AF0120FA01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Evaluating models – Confusion matrix</a:t>
            </a:r>
          </a:p>
        </p:txBody>
      </p:sp>
      <p:graphicFrame>
        <p:nvGraphicFramePr>
          <p:cNvPr id="5" name="Group 37">
            <a:extLst>
              <a:ext uri="{FF2B5EF4-FFF2-40B4-BE49-F238E27FC236}">
                <a16:creationId xmlns:a16="http://schemas.microsoft.com/office/drawing/2014/main" id="{B5A8EEC6-C66C-08CF-69CE-3E9D8908536C}"/>
              </a:ext>
            </a:extLst>
          </p:cNvPr>
          <p:cNvGraphicFramePr>
            <a:graphicFrameLocks/>
          </p:cNvGraphicFramePr>
          <p:nvPr/>
        </p:nvGraphicFramePr>
        <p:xfrm>
          <a:off x="636003" y="2618300"/>
          <a:ext cx="5204640" cy="3088986"/>
        </p:xfrm>
        <a:graphic>
          <a:graphicData uri="http://schemas.openxmlformats.org/drawingml/2006/table">
            <a:tbl>
              <a:tblPr/>
              <a:tblGrid>
                <a:gridCol w="17348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348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348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611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Times New Roman" pitchFamily="18" charset="0"/>
                      </a:endParaRPr>
                    </a:p>
                  </a:txBody>
                  <a:tcPr marL="70074" marR="70074" marT="35028" marB="3502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GB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Times New Roman" pitchFamily="18" charset="0"/>
                        </a:rPr>
                        <a:t>Entities predicted to be in class A</a:t>
                      </a:r>
                    </a:p>
                  </a:txBody>
                  <a:tcPr marL="70074" marR="70074" marT="35028" marB="350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GB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Times New Roman" pitchFamily="18" charset="0"/>
                        </a:rPr>
                        <a:t>Entities predicted to be in class B</a:t>
                      </a:r>
                    </a:p>
                  </a:txBody>
                  <a:tcPr marL="70074" marR="70074" marT="35028" marB="350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67006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GB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Times New Roman" pitchFamily="18" charset="0"/>
                        </a:rPr>
                        <a:t>Entities actually belonging to class A</a:t>
                      </a:r>
                    </a:p>
                  </a:txBody>
                  <a:tcPr marL="70074" marR="70074" marT="35028" marB="3502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Times New Roman" pitchFamily="18" charset="0"/>
                        </a:rPr>
                        <a:t>Correct</a:t>
                      </a:r>
                    </a:p>
                  </a:txBody>
                  <a:tcPr marL="70074" marR="70074" marT="35028" marB="350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Times New Roman" pitchFamily="18" charset="0"/>
                        </a:rPr>
                        <a:t>Incorrect</a:t>
                      </a:r>
                    </a:p>
                  </a:txBody>
                  <a:tcPr marL="70074" marR="70074" marT="35028" marB="350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6088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r>
                        <a:rPr kumimoji="0" lang="en-GB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Times New Roman" pitchFamily="18" charset="0"/>
                        </a:rPr>
                        <a:t>Entities actually belonging to class B</a:t>
                      </a:r>
                    </a:p>
                  </a:txBody>
                  <a:tcPr marL="70074" marR="70074" marT="35028" marB="3502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Times New Roman" pitchFamily="18" charset="0"/>
                        </a:rPr>
                        <a:t>Incorrect</a:t>
                      </a:r>
                    </a:p>
                  </a:txBody>
                  <a:tcPr marL="70074" marR="70074" marT="35028" marB="350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Times New Roman" pitchFamily="18" charset="0"/>
                        </a:rPr>
                        <a:t>Correct</a:t>
                      </a:r>
                    </a:p>
                  </a:txBody>
                  <a:tcPr marL="70074" marR="70074" marT="35028" marB="350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3663C81A-C12E-4A12-C7F4-74FB8C12A1ED}"/>
              </a:ext>
            </a:extLst>
          </p:cNvPr>
          <p:cNvSpPr txBox="1"/>
          <p:nvPr/>
        </p:nvSpPr>
        <p:spPr>
          <a:xfrm>
            <a:off x="263137" y="1638098"/>
            <a:ext cx="72165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 be applied on the test or holdout set for evaluation</a:t>
            </a:r>
          </a:p>
          <a:p>
            <a:r>
              <a:rPr lang="en-US" dirty="0"/>
              <a:t>Can be used on training set to assess where the algorithm is struggling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3F66406-6053-C07A-F63D-8388AD24C76C}"/>
              </a:ext>
            </a:extLst>
          </p:cNvPr>
          <p:cNvSpPr txBox="1"/>
          <p:nvPr/>
        </p:nvSpPr>
        <p:spPr>
          <a:xfrm>
            <a:off x="415536" y="6000614"/>
            <a:ext cx="66376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Often, the confusion matrix is summarized as total % correct</a:t>
            </a:r>
          </a:p>
          <a:p>
            <a:r>
              <a:rPr lang="en-US" dirty="0"/>
              <a:t>But always check the full matrix – why?</a:t>
            </a:r>
          </a:p>
          <a:p>
            <a:r>
              <a:rPr lang="en-US" dirty="0"/>
              <a:t>% correct can be skewed by largest classes</a:t>
            </a:r>
          </a:p>
        </p:txBody>
      </p:sp>
    </p:spTree>
    <p:extLst>
      <p:ext uri="{BB962C8B-B14F-4D97-AF65-F5344CB8AC3E}">
        <p14:creationId xmlns:p14="http://schemas.microsoft.com/office/powerpoint/2010/main" val="2086233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AB51B-47D0-B648-A44C-4C2C70A41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analysis: review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32024A-EFDA-E545-7279-2C759B8982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1674" y="1825625"/>
            <a:ext cx="5119182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Observed objects are labeled</a:t>
            </a:r>
          </a:p>
          <a:p>
            <a:endParaRPr lang="en-US" dirty="0"/>
          </a:p>
          <a:p>
            <a:r>
              <a:rPr lang="en-US" dirty="0"/>
              <a:t>Uses: </a:t>
            </a:r>
          </a:p>
          <a:p>
            <a:pPr lvl="1"/>
            <a:r>
              <a:rPr lang="en-US" dirty="0"/>
              <a:t>Differential feature identification</a:t>
            </a:r>
          </a:p>
          <a:p>
            <a:pPr lvl="1"/>
            <a:r>
              <a:rPr lang="en-US" dirty="0"/>
              <a:t>Classification</a:t>
            </a:r>
          </a:p>
          <a:p>
            <a:pPr lvl="1"/>
            <a:r>
              <a:rPr lang="en-US" dirty="0"/>
              <a:t>Object recognition</a:t>
            </a:r>
          </a:p>
          <a:p>
            <a:pPr lvl="1"/>
            <a:endParaRPr lang="en-US" dirty="0"/>
          </a:p>
          <a:p>
            <a:r>
              <a:rPr lang="en-US" dirty="0"/>
              <a:t>Key points:</a:t>
            </a:r>
          </a:p>
          <a:p>
            <a:pPr lvl="1"/>
            <a:r>
              <a:rPr lang="en-US" dirty="0"/>
              <a:t>Train/test/holdout sets</a:t>
            </a:r>
          </a:p>
          <a:p>
            <a:pPr lvl="1"/>
            <a:r>
              <a:rPr lang="en-US" dirty="0"/>
              <a:t>Confusion matrix for evaluation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A4FCAB-1690-5132-912B-CE4040789E7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67" t="31967" r="81137" b="37050"/>
          <a:stretch/>
        </p:blipFill>
        <p:spPr>
          <a:xfrm>
            <a:off x="5697471" y="2085542"/>
            <a:ext cx="2821829" cy="294946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826A22A-1E31-F9C2-B908-FEF76F95EFF8}"/>
              </a:ext>
            </a:extLst>
          </p:cNvPr>
          <p:cNvSpPr txBox="1"/>
          <p:nvPr/>
        </p:nvSpPr>
        <p:spPr>
          <a:xfrm>
            <a:off x="6739430" y="4881113"/>
            <a:ext cx="15674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Features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A81EDA-8CF2-2FBB-5FEB-8D1D9E5129EB}"/>
              </a:ext>
            </a:extLst>
          </p:cNvPr>
          <p:cNvSpPr txBox="1"/>
          <p:nvPr/>
        </p:nvSpPr>
        <p:spPr>
          <a:xfrm rot="16200000">
            <a:off x="7889472" y="3227251"/>
            <a:ext cx="15674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Observed objects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6C7DB2-A969-3214-99BC-3A48201D963F}"/>
              </a:ext>
            </a:extLst>
          </p:cNvPr>
          <p:cNvSpPr txBox="1"/>
          <p:nvPr/>
        </p:nvSpPr>
        <p:spPr>
          <a:xfrm>
            <a:off x="9909447" y="2228090"/>
            <a:ext cx="1122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Labeled</a:t>
            </a:r>
          </a:p>
        </p:txBody>
      </p:sp>
      <p:pic>
        <p:nvPicPr>
          <p:cNvPr id="8" name="Picture 7" descr="A group of cats and a dog&#10;&#10;Description automatically generated">
            <a:extLst>
              <a:ext uri="{FF2B5EF4-FFF2-40B4-BE49-F238E27FC236}">
                <a16:creationId xmlns:a16="http://schemas.microsoft.com/office/drawing/2014/main" id="{1CDC7805-68D6-9B72-983F-66FF66C959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6564" y="2707531"/>
            <a:ext cx="3143250" cy="14573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F7A69BB-38A9-1F1F-D544-D990CA66404D}"/>
              </a:ext>
            </a:extLst>
          </p:cNvPr>
          <p:cNvSpPr txBox="1"/>
          <p:nvPr/>
        </p:nvSpPr>
        <p:spPr>
          <a:xfrm>
            <a:off x="9029699" y="4164856"/>
            <a:ext cx="2940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D        C        D         C        D</a:t>
            </a:r>
          </a:p>
        </p:txBody>
      </p:sp>
    </p:spTree>
    <p:extLst>
      <p:ext uri="{BB962C8B-B14F-4D97-AF65-F5344CB8AC3E}">
        <p14:creationId xmlns:p14="http://schemas.microsoft.com/office/powerpoint/2010/main" val="31999649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81E429-0B7E-CFE2-C56A-7E48316BE7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analysis/classification – R code</a:t>
            </a:r>
          </a:p>
        </p:txBody>
      </p:sp>
    </p:spTree>
    <p:extLst>
      <p:ext uri="{BB962C8B-B14F-4D97-AF65-F5344CB8AC3E}">
        <p14:creationId xmlns:p14="http://schemas.microsoft.com/office/powerpoint/2010/main" val="35397201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1B5271-7EF4-B62C-EB82-E9CEE055B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Unsupervised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817CE6-5835-D42F-7F70-78C70732F6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 pre-defined grouping among the observed objects</a:t>
            </a:r>
          </a:p>
          <a:p>
            <a:pPr lvl="1"/>
            <a:r>
              <a:rPr lang="en-US" dirty="0"/>
              <a:t>No categories</a:t>
            </a:r>
          </a:p>
          <a:p>
            <a:pPr lvl="1"/>
            <a:r>
              <a:rPr lang="en-US" dirty="0"/>
              <a:t>No labels</a:t>
            </a:r>
          </a:p>
          <a:p>
            <a:endParaRPr lang="en-US" dirty="0"/>
          </a:p>
          <a:p>
            <a:r>
              <a:rPr lang="en-US" dirty="0"/>
              <a:t>Goals:</a:t>
            </a:r>
          </a:p>
          <a:p>
            <a:pPr lvl="1"/>
            <a:r>
              <a:rPr lang="en-US" dirty="0"/>
              <a:t>Uncover underlying structure (let the data “self-organize”)</a:t>
            </a:r>
          </a:p>
          <a:p>
            <a:pPr lvl="1"/>
            <a:r>
              <a:rPr lang="en-US" dirty="0"/>
              <a:t>Discover groupings/relationships among the observed objects</a:t>
            </a:r>
          </a:p>
          <a:p>
            <a:pPr lvl="1"/>
            <a:r>
              <a:rPr lang="en-US" dirty="0"/>
              <a:t>Identify the major modes of variation among the features</a:t>
            </a:r>
          </a:p>
        </p:txBody>
      </p:sp>
    </p:spTree>
    <p:extLst>
      <p:ext uri="{BB962C8B-B14F-4D97-AF65-F5344CB8AC3E}">
        <p14:creationId xmlns:p14="http://schemas.microsoft.com/office/powerpoint/2010/main" val="3994765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6E2EA-ADDC-D729-C646-C14C854EC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C930BE-1A84-0E1B-3424-E58FC268B5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Main types of computational approaches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Data analysis approaches</a:t>
            </a:r>
          </a:p>
          <a:p>
            <a:pPr lvl="1"/>
            <a:r>
              <a:rPr lang="en-US" dirty="0"/>
              <a:t>Supervised approaches &amp; Basic statistics</a:t>
            </a:r>
          </a:p>
          <a:p>
            <a:pPr lvl="1"/>
            <a:r>
              <a:rPr lang="en-US" dirty="0"/>
              <a:t>Unsupervised approaches</a:t>
            </a:r>
          </a:p>
          <a:p>
            <a:endParaRPr lang="en-US" dirty="0"/>
          </a:p>
          <a:p>
            <a:r>
              <a:rPr lang="en-US"/>
              <a:t>Summary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28919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D78CD6-42CA-69BC-DE4F-A52F2BF4A0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9B25B9-52DE-98A1-E1AA-DAD9D0113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Types of machine learning approaches/problems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02CB318-7978-FCE9-DAEF-184BAD2C86D8}"/>
              </a:ext>
            </a:extLst>
          </p:cNvPr>
          <p:cNvSpPr txBox="1"/>
          <p:nvPr/>
        </p:nvSpPr>
        <p:spPr>
          <a:xfrm>
            <a:off x="1656650" y="1542290"/>
            <a:ext cx="1697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Labeled Data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7B5E651-64A7-368B-00AD-C93E39A71E24}"/>
              </a:ext>
            </a:extLst>
          </p:cNvPr>
          <p:cNvSpPr txBox="1"/>
          <p:nvPr/>
        </p:nvSpPr>
        <p:spPr>
          <a:xfrm>
            <a:off x="5048650" y="1506022"/>
            <a:ext cx="1890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Unlabeled Data</a:t>
            </a:r>
          </a:p>
        </p:txBody>
      </p:sp>
      <p:pic>
        <p:nvPicPr>
          <p:cNvPr id="23" name="Picture 22" descr="A group of cats and a dog&#10;&#10;Description automatically generated">
            <a:extLst>
              <a:ext uri="{FF2B5EF4-FFF2-40B4-BE49-F238E27FC236}">
                <a16:creationId xmlns:a16="http://schemas.microsoft.com/office/drawing/2014/main" id="{38BC7577-7AA0-AD83-A436-A58E2D66C2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767" y="2021731"/>
            <a:ext cx="3143250" cy="145732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90E58E81-C7FE-16EB-1207-82B24021C77B}"/>
              </a:ext>
            </a:extLst>
          </p:cNvPr>
          <p:cNvSpPr txBox="1"/>
          <p:nvPr/>
        </p:nvSpPr>
        <p:spPr>
          <a:xfrm>
            <a:off x="776902" y="3479056"/>
            <a:ext cx="2940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D        C        D         C        D</a:t>
            </a:r>
          </a:p>
        </p:txBody>
      </p:sp>
      <p:pic>
        <p:nvPicPr>
          <p:cNvPr id="25" name="Picture 24" descr="A group of cats and a dog&#10;&#10;Description automatically generated">
            <a:extLst>
              <a:ext uri="{FF2B5EF4-FFF2-40B4-BE49-F238E27FC236}">
                <a16:creationId xmlns:a16="http://schemas.microsoft.com/office/drawing/2014/main" id="{21212B33-E4AD-9D89-D0B3-A1D5FBA61C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9967" y="2021730"/>
            <a:ext cx="3143250" cy="1457325"/>
          </a:xfrm>
          <a:prstGeom prst="rect">
            <a:avLst/>
          </a:prstGeom>
        </p:spPr>
      </p:pic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0CB1B5C6-9011-DB15-0886-BC1B53301FD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473"/>
          <a:stretch/>
        </p:blipFill>
        <p:spPr>
          <a:xfrm>
            <a:off x="1109742" y="4515634"/>
            <a:ext cx="5984552" cy="220266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E98093B-0B6C-1B49-4445-CB307B36D72A}"/>
              </a:ext>
            </a:extLst>
          </p:cNvPr>
          <p:cNvSpPr txBox="1"/>
          <p:nvPr/>
        </p:nvSpPr>
        <p:spPr>
          <a:xfrm>
            <a:off x="0" y="5925737"/>
            <a:ext cx="199538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Differential analysis</a:t>
            </a:r>
          </a:p>
          <a:p>
            <a:r>
              <a:rPr lang="en-US" sz="1400" dirty="0"/>
              <a:t>Classification &amp; mapping</a:t>
            </a:r>
          </a:p>
          <a:p>
            <a:r>
              <a:rPr lang="en-US" sz="1400" dirty="0"/>
              <a:t>Object recognition</a:t>
            </a:r>
          </a:p>
          <a:p>
            <a:r>
              <a:rPr lang="en-US" sz="1400" dirty="0"/>
              <a:t>Standard statistical tests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4282C4-7977-E238-52DC-812B108A1E30}"/>
              </a:ext>
            </a:extLst>
          </p:cNvPr>
          <p:cNvSpPr txBox="1"/>
          <p:nvPr/>
        </p:nvSpPr>
        <p:spPr>
          <a:xfrm>
            <a:off x="6227816" y="6160822"/>
            <a:ext cx="25908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Clustering</a:t>
            </a:r>
          </a:p>
          <a:p>
            <a:r>
              <a:rPr lang="en-US" sz="1400" dirty="0"/>
              <a:t>Pattern/feature recognition</a:t>
            </a:r>
          </a:p>
          <a:p>
            <a:r>
              <a:rPr lang="en-US" sz="1400" dirty="0"/>
              <a:t>Identifying underlying structure</a:t>
            </a:r>
          </a:p>
          <a:p>
            <a:endParaRPr lang="en-US" sz="1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6F5CB6-712B-8EB7-9862-7E02FD59330C}"/>
              </a:ext>
            </a:extLst>
          </p:cNvPr>
          <p:cNvSpPr txBox="1"/>
          <p:nvPr/>
        </p:nvSpPr>
        <p:spPr>
          <a:xfrm>
            <a:off x="8815006" y="1518170"/>
            <a:ext cx="2538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Evaluation of scenarios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834963-CD09-D7D6-A24D-C8DB32A7E655}"/>
              </a:ext>
            </a:extLst>
          </p:cNvPr>
          <p:cNvSpPr txBox="1"/>
          <p:nvPr/>
        </p:nvSpPr>
        <p:spPr>
          <a:xfrm>
            <a:off x="1415485" y="4016736"/>
            <a:ext cx="2180252" cy="369332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Supervised learning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302B63-82D3-D075-89C1-69C1A5883130}"/>
              </a:ext>
            </a:extLst>
          </p:cNvPr>
          <p:cNvSpPr txBox="1"/>
          <p:nvPr/>
        </p:nvSpPr>
        <p:spPr>
          <a:xfrm>
            <a:off x="4861466" y="3997345"/>
            <a:ext cx="2538794" cy="369332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Unsupervised learning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599C7F-0BEB-2412-5050-60FA37B52B99}"/>
              </a:ext>
            </a:extLst>
          </p:cNvPr>
          <p:cNvSpPr txBox="1"/>
          <p:nvPr/>
        </p:nvSpPr>
        <p:spPr>
          <a:xfrm>
            <a:off x="8830442" y="3979127"/>
            <a:ext cx="2538794" cy="369332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Reinforcement learning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1B9389C-C7ED-6838-92C6-580363E13D27}"/>
              </a:ext>
            </a:extLst>
          </p:cNvPr>
          <p:cNvSpPr txBox="1"/>
          <p:nvPr/>
        </p:nvSpPr>
        <p:spPr>
          <a:xfrm>
            <a:off x="10905459" y="6107606"/>
            <a:ext cx="128654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Game playing</a:t>
            </a:r>
          </a:p>
          <a:p>
            <a:r>
              <a:rPr lang="en-US" sz="1400" dirty="0"/>
              <a:t>Maze solving</a:t>
            </a:r>
          </a:p>
          <a:p>
            <a:r>
              <a:rPr lang="en-US" sz="1400" dirty="0"/>
              <a:t>Navigation</a:t>
            </a:r>
          </a:p>
          <a:p>
            <a:endParaRPr lang="en-US" sz="1400" dirty="0"/>
          </a:p>
        </p:txBody>
      </p:sp>
      <p:pic>
        <p:nvPicPr>
          <p:cNvPr id="14" name="Picture 13" descr="A diagram of a agent and environment&#10;&#10;Description automatically generated">
            <a:extLst>
              <a:ext uri="{FF2B5EF4-FFF2-40B4-BE49-F238E27FC236}">
                <a16:creationId xmlns:a16="http://schemas.microsoft.com/office/drawing/2014/main" id="{0ABEEB32-DD28-1A95-8053-2D44066EFD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5814" y="4601762"/>
            <a:ext cx="3448050" cy="1323975"/>
          </a:xfrm>
          <a:prstGeom prst="rect">
            <a:avLst/>
          </a:prstGeom>
        </p:spPr>
      </p:pic>
      <p:pic>
        <p:nvPicPr>
          <p:cNvPr id="16" name="Picture 15" descr="A mouse in a maze&#10;&#10;Description automatically generated">
            <a:extLst>
              <a:ext uri="{FF2B5EF4-FFF2-40B4-BE49-F238E27FC236}">
                <a16:creationId xmlns:a16="http://schemas.microsoft.com/office/drawing/2014/main" id="{24207D07-26E3-5347-0D20-37DFF6BFD05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0676" y="1968985"/>
            <a:ext cx="1694784" cy="16947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BF393C1-8F7F-1128-2699-D73B50AB0262}"/>
              </a:ext>
            </a:extLst>
          </p:cNvPr>
          <p:cNvSpPr txBox="1"/>
          <p:nvPr/>
        </p:nvSpPr>
        <p:spPr>
          <a:xfrm>
            <a:off x="3354572" y="4554416"/>
            <a:ext cx="1749493" cy="646331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Semi-supervised learning</a:t>
            </a:r>
          </a:p>
        </p:txBody>
      </p:sp>
    </p:spTree>
    <p:extLst>
      <p:ext uri="{BB962C8B-B14F-4D97-AF65-F5344CB8AC3E}">
        <p14:creationId xmlns:p14="http://schemas.microsoft.com/office/powerpoint/2010/main" val="2051966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  <p:bldP spid="4" grpId="0"/>
      <p:bldP spid="6" grpId="0" animBg="1"/>
      <p:bldP spid="7" grpId="0" animBg="1"/>
      <p:bldP spid="9" grpId="0" animBg="1"/>
      <p:bldP spid="12" grpId="0"/>
      <p:bldP spid="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4BABB58A-D05F-EBDC-496B-3698D0A8B028}"/>
              </a:ext>
            </a:extLst>
          </p:cNvPr>
          <p:cNvGrpSpPr/>
          <p:nvPr/>
        </p:nvGrpSpPr>
        <p:grpSpPr>
          <a:xfrm>
            <a:off x="2654663" y="2249741"/>
            <a:ext cx="5070622" cy="3525835"/>
            <a:chOff x="2654663" y="2249741"/>
            <a:chExt cx="5070622" cy="3525835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A5A10F6-63B8-47FA-944A-B347E39BD006}"/>
                </a:ext>
              </a:extLst>
            </p:cNvPr>
            <p:cNvSpPr/>
            <p:nvPr/>
          </p:nvSpPr>
          <p:spPr>
            <a:xfrm>
              <a:off x="2654663" y="2249741"/>
              <a:ext cx="3791416" cy="352583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465F0AA-FA5A-4FF9-9BF4-BD26DB82BDDB}"/>
                </a:ext>
              </a:extLst>
            </p:cNvPr>
            <p:cNvGrpSpPr/>
            <p:nvPr/>
          </p:nvGrpSpPr>
          <p:grpSpPr>
            <a:xfrm>
              <a:off x="3091663" y="2477407"/>
              <a:ext cx="4609030" cy="2834685"/>
              <a:chOff x="3648855" y="2589674"/>
              <a:chExt cx="4609030" cy="2834685"/>
            </a:xfrm>
          </p:grpSpPr>
          <p:sp>
            <p:nvSpPr>
              <p:cNvPr id="7" name="Arrow: Right 6">
                <a:extLst>
                  <a:ext uri="{FF2B5EF4-FFF2-40B4-BE49-F238E27FC236}">
                    <a16:creationId xmlns:a16="http://schemas.microsoft.com/office/drawing/2014/main" id="{8EDBD4FE-E733-4C0A-83FD-F9556B21E38A}"/>
                  </a:ext>
                </a:extLst>
              </p:cNvPr>
              <p:cNvSpPr/>
              <p:nvPr/>
            </p:nvSpPr>
            <p:spPr>
              <a:xfrm>
                <a:off x="3648855" y="3982362"/>
                <a:ext cx="842682" cy="285123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D4A618F7-F502-495B-A596-7D456F1DF19A}"/>
                  </a:ext>
                </a:extLst>
              </p:cNvPr>
              <p:cNvGrpSpPr/>
              <p:nvPr/>
            </p:nvGrpSpPr>
            <p:grpSpPr>
              <a:xfrm>
                <a:off x="4372336" y="2589674"/>
                <a:ext cx="3885549" cy="2834685"/>
                <a:chOff x="4372336" y="2589674"/>
                <a:chExt cx="3885549" cy="2834685"/>
              </a:xfrm>
            </p:grpSpPr>
            <p:pic>
              <p:nvPicPr>
                <p:cNvPr id="9" name="Picture 8">
                  <a:extLst>
                    <a:ext uri="{FF2B5EF4-FFF2-40B4-BE49-F238E27FC236}">
                      <a16:creationId xmlns:a16="http://schemas.microsoft.com/office/drawing/2014/main" id="{4A4F85EF-C782-4F40-A759-FFFB24CF386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57487" t="66790" r="27406" b="7026"/>
                <a:stretch/>
              </p:blipFill>
              <p:spPr>
                <a:xfrm>
                  <a:off x="4601050" y="2905100"/>
                  <a:ext cx="2580459" cy="2519259"/>
                </a:xfrm>
                <a:prstGeom prst="rect">
                  <a:avLst/>
                </a:prstGeom>
              </p:spPr>
            </p:pic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EECBDF2B-E986-453F-8001-DC86FB2FF632}"/>
                    </a:ext>
                  </a:extLst>
                </p:cNvPr>
                <p:cNvSpPr txBox="1"/>
                <p:nvPr/>
              </p:nvSpPr>
              <p:spPr>
                <a:xfrm>
                  <a:off x="4372336" y="2589674"/>
                  <a:ext cx="1124656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Mode1</a:t>
                  </a:r>
                </a:p>
              </p:txBody>
            </p: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B5FCF93E-0B56-4B99-BCD7-79BB03A7D502}"/>
                    </a:ext>
                  </a:extLst>
                </p:cNvPr>
                <p:cNvSpPr txBox="1"/>
                <p:nvPr/>
              </p:nvSpPr>
              <p:spPr>
                <a:xfrm>
                  <a:off x="7133229" y="4502811"/>
                  <a:ext cx="1124656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“Group” 2</a:t>
                  </a:r>
                </a:p>
              </p:txBody>
            </p:sp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DE32FB39-8879-49BE-9ED3-B0CCE5CE0A88}"/>
                    </a:ext>
                  </a:extLst>
                </p:cNvPr>
                <p:cNvSpPr txBox="1"/>
                <p:nvPr/>
              </p:nvSpPr>
              <p:spPr>
                <a:xfrm>
                  <a:off x="7133229" y="5076940"/>
                  <a:ext cx="1124656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“Group” 3</a:t>
                  </a:r>
                </a:p>
              </p:txBody>
            </p:sp>
          </p:grp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ED78F70-B15F-DECD-4CE6-A63AA0A18AB9}"/>
                </a:ext>
              </a:extLst>
            </p:cNvPr>
            <p:cNvSpPr txBox="1"/>
            <p:nvPr/>
          </p:nvSpPr>
          <p:spPr>
            <a:xfrm>
              <a:off x="4384175" y="2477407"/>
              <a:ext cx="112465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 Mode2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D3AB775-6952-36EB-25B5-A8538FF1F2E6}"/>
                </a:ext>
              </a:extLst>
            </p:cNvPr>
            <p:cNvSpPr txBox="1"/>
            <p:nvPr/>
          </p:nvSpPr>
          <p:spPr>
            <a:xfrm>
              <a:off x="6600629" y="3283911"/>
              <a:ext cx="112465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“Group” 1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6595DFF-B441-4CCA-A495-6C1FA3475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Unsupervised analysis: dimensionality reduction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BA573FA-2606-7A76-09FC-270383B5C4C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67" t="31967" r="81137" b="37050"/>
          <a:stretch/>
        </p:blipFill>
        <p:spPr>
          <a:xfrm>
            <a:off x="246938" y="2670464"/>
            <a:ext cx="2821829" cy="294946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FAFDB5C-D2D8-6317-AC4E-6934D7BA4C52}"/>
              </a:ext>
            </a:extLst>
          </p:cNvPr>
          <p:cNvSpPr txBox="1"/>
          <p:nvPr/>
        </p:nvSpPr>
        <p:spPr>
          <a:xfrm>
            <a:off x="1299288" y="2362687"/>
            <a:ext cx="15674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Features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8A89E9-C922-0E61-A202-67BA5045D7F2}"/>
              </a:ext>
            </a:extLst>
          </p:cNvPr>
          <p:cNvSpPr txBox="1"/>
          <p:nvPr/>
        </p:nvSpPr>
        <p:spPr>
          <a:xfrm rot="16200000">
            <a:off x="-629828" y="3847767"/>
            <a:ext cx="15674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Observed objects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BB29C398-1A03-1AD7-17DC-649480B655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21031" y="2594578"/>
            <a:ext cx="3101232" cy="310123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E89EA4B-CA3B-E937-DD7B-0F3A3BC38592}"/>
              </a:ext>
            </a:extLst>
          </p:cNvPr>
          <p:cNvSpPr txBox="1"/>
          <p:nvPr/>
        </p:nvSpPr>
        <p:spPr>
          <a:xfrm>
            <a:off x="8421031" y="5618155"/>
            <a:ext cx="40039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One widely used method is Principal Component Analysis (PCA)</a:t>
            </a:r>
          </a:p>
        </p:txBody>
      </p:sp>
    </p:spTree>
    <p:extLst>
      <p:ext uri="{BB962C8B-B14F-4D97-AF65-F5344CB8AC3E}">
        <p14:creationId xmlns:p14="http://schemas.microsoft.com/office/powerpoint/2010/main" val="3114267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80E467-A596-3BD0-A3AC-3766CB363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Principal Component Analysis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3157D927-C993-5D63-D9D2-41F41C35A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2703" y="1295713"/>
            <a:ext cx="4816987" cy="481698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A37E47-F1F7-25E0-ED82-53B30F014C30}"/>
              </a:ext>
            </a:extLst>
          </p:cNvPr>
          <p:cNvSpPr txBox="1"/>
          <p:nvPr/>
        </p:nvSpPr>
        <p:spPr>
          <a:xfrm>
            <a:off x="6452754" y="2134545"/>
            <a:ext cx="509154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Goal: Identify weighted groups of features that explain the variance in the data</a:t>
            </a:r>
          </a:p>
          <a:p>
            <a:endParaRPr lang="en-US" dirty="0"/>
          </a:p>
          <a:p>
            <a:r>
              <a:rPr lang="en-US" dirty="0"/>
              <a:t>The first principal component (PC) accounts for the largest proportion of variation in the data</a:t>
            </a:r>
          </a:p>
          <a:p>
            <a:endParaRPr lang="en-US" dirty="0"/>
          </a:p>
          <a:p>
            <a:r>
              <a:rPr lang="en-US" dirty="0"/>
              <a:t>Subsequent PCs account for the remaining variance</a:t>
            </a:r>
          </a:p>
          <a:p>
            <a:endParaRPr lang="en-US" dirty="0"/>
          </a:p>
          <a:p>
            <a:r>
              <a:rPr lang="en-US" dirty="0"/>
              <a:t>PCs are (by definition) orthogonal</a:t>
            </a:r>
          </a:p>
          <a:p>
            <a:endParaRPr lang="en-US" dirty="0"/>
          </a:p>
          <a:p>
            <a:r>
              <a:rPr lang="en-US" dirty="0"/>
              <a:t>PCA is </a:t>
            </a:r>
            <a:r>
              <a:rPr lang="en-US" u="sng" dirty="0"/>
              <a:t>deterministic</a:t>
            </a:r>
            <a:r>
              <a:rPr lang="en-US" dirty="0"/>
              <a:t> (no randomness)</a:t>
            </a:r>
          </a:p>
        </p:txBody>
      </p:sp>
    </p:spTree>
    <p:extLst>
      <p:ext uri="{BB962C8B-B14F-4D97-AF65-F5344CB8AC3E}">
        <p14:creationId xmlns:p14="http://schemas.microsoft.com/office/powerpoint/2010/main" val="33970522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0901E-6C55-4213-B5FA-F9CF8B56C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Why perform dimensionality reduction?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28F2901-31E6-4DB2-8858-14CF7FDAB8FC}"/>
              </a:ext>
            </a:extLst>
          </p:cNvPr>
          <p:cNvSpPr txBox="1"/>
          <p:nvPr/>
        </p:nvSpPr>
        <p:spPr>
          <a:xfrm>
            <a:off x="1049482" y="2017729"/>
            <a:ext cx="2618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Cluster into groups</a:t>
            </a:r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6EB364C8-C132-42B5-A2B4-178D9B6E01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2471" y="2641366"/>
            <a:ext cx="3658794" cy="2832337"/>
          </a:xfrm>
          <a:prstGeom prst="rect">
            <a:avLst/>
          </a:prstGeom>
        </p:spPr>
      </p:pic>
      <p:pic>
        <p:nvPicPr>
          <p:cNvPr id="8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F4F636E0-8196-4BA5-8C5B-C97C6E0417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330" y="2387061"/>
            <a:ext cx="3658793" cy="393699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F493143-B853-8A0E-6E15-ED1F5B931CFE}"/>
              </a:ext>
            </a:extLst>
          </p:cNvPr>
          <p:cNvSpPr txBox="1"/>
          <p:nvPr/>
        </p:nvSpPr>
        <p:spPr>
          <a:xfrm>
            <a:off x="4708275" y="2017729"/>
            <a:ext cx="2835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Characterize relationships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C0B4FCB-A0B2-30AB-980E-5EEA21C8518F}"/>
              </a:ext>
            </a:extLst>
          </p:cNvPr>
          <p:cNvSpPr txBox="1"/>
          <p:nvPr/>
        </p:nvSpPr>
        <p:spPr>
          <a:xfrm>
            <a:off x="8518275" y="2017729"/>
            <a:ext cx="2835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Increase signal-to-noise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957E66-C547-74CD-4172-6A523A3F6FD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7487" t="66790" r="27406" b="7026"/>
          <a:stretch/>
        </p:blipFill>
        <p:spPr>
          <a:xfrm>
            <a:off x="8518275" y="2954444"/>
            <a:ext cx="2580459" cy="2519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2690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20B36C-1B7A-B9BE-41F8-C57D44D963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Unsupervised analysis: clustering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F912D3-18B3-E173-53D3-4A088739AB6B}"/>
              </a:ext>
            </a:extLst>
          </p:cNvPr>
          <p:cNvSpPr txBox="1"/>
          <p:nvPr/>
        </p:nvSpPr>
        <p:spPr>
          <a:xfrm>
            <a:off x="337430" y="1577246"/>
            <a:ext cx="117575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Goal: Identify further structure in the data when observations (or features) are not labeled</a:t>
            </a:r>
          </a:p>
        </p:txBody>
      </p:sp>
      <p:pic>
        <p:nvPicPr>
          <p:cNvPr id="6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9408E96A-7748-5383-4AE8-D94CCCDB78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9023" y="2559118"/>
            <a:ext cx="2624644" cy="1739764"/>
          </a:xfrm>
          <a:prstGeom prst="rect">
            <a:avLst/>
          </a:prstGeom>
        </p:spPr>
      </p:pic>
      <p:pic>
        <p:nvPicPr>
          <p:cNvPr id="7" name="Picture 13">
            <a:extLst>
              <a:ext uri="{FF2B5EF4-FFF2-40B4-BE49-F238E27FC236}">
                <a16:creationId xmlns:a16="http://schemas.microsoft.com/office/drawing/2014/main" id="{B02C7220-853D-32A7-72AE-95A6420BCC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8902" y="4708309"/>
            <a:ext cx="2102334" cy="2101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 descr="WGNCA Gene Correlation Analysis">
            <a:extLst>
              <a:ext uri="{FF2B5EF4-FFF2-40B4-BE49-F238E27FC236}">
                <a16:creationId xmlns:a16="http://schemas.microsoft.com/office/drawing/2014/main" id="{0CA0758B-E9CA-33C0-E6D0-81CF37C9D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104" y="3114601"/>
            <a:ext cx="3115408" cy="2785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022F786-633F-8736-8A10-3A67691A1477}"/>
              </a:ext>
            </a:extLst>
          </p:cNvPr>
          <p:cNvSpPr txBox="1"/>
          <p:nvPr/>
        </p:nvSpPr>
        <p:spPr>
          <a:xfrm>
            <a:off x="633584" y="2560619"/>
            <a:ext cx="3115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Bulk RNA-seq &amp; proteomics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0CB9BAC-CB19-B2A0-0C22-964748C7BBCE}"/>
              </a:ext>
            </a:extLst>
          </p:cNvPr>
          <p:cNvSpPr txBox="1"/>
          <p:nvPr/>
        </p:nvSpPr>
        <p:spPr>
          <a:xfrm>
            <a:off x="4166111" y="4523643"/>
            <a:ext cx="2080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Single-cell analysis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7E3F11F-3647-F034-4A82-65623E9007DE}"/>
              </a:ext>
            </a:extLst>
          </p:cNvPr>
          <p:cNvSpPr txBox="1"/>
          <p:nvPr/>
        </p:nvSpPr>
        <p:spPr>
          <a:xfrm>
            <a:off x="4711612" y="2189786"/>
            <a:ext cx="1737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Spike sorting</a:t>
            </a:r>
          </a:p>
        </p:txBody>
      </p:sp>
      <p:pic>
        <p:nvPicPr>
          <p:cNvPr id="12" name="Picture 4" descr="Deep Clustering Approach for Image Classification">
            <a:extLst>
              <a:ext uri="{FF2B5EF4-FFF2-40B4-BE49-F238E27FC236}">
                <a16:creationId xmlns:a16="http://schemas.microsoft.com/office/drawing/2014/main" id="{6C7E8207-3B81-6AF6-23B4-CC1C0AF87C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9558" y="5111479"/>
            <a:ext cx="2847975" cy="1609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5939D84-225A-475F-6F2C-ACE6593746DC}"/>
              </a:ext>
            </a:extLst>
          </p:cNvPr>
          <p:cNvSpPr txBox="1"/>
          <p:nvPr/>
        </p:nvSpPr>
        <p:spPr>
          <a:xfrm>
            <a:off x="7011945" y="4740821"/>
            <a:ext cx="1737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Image clustering</a:t>
            </a:r>
          </a:p>
        </p:txBody>
      </p:sp>
      <p:pic>
        <p:nvPicPr>
          <p:cNvPr id="14" name="Picture 13" descr="Diagram, schematic&#10;&#10;Description automatically generated">
            <a:extLst>
              <a:ext uri="{FF2B5EF4-FFF2-40B4-BE49-F238E27FC236}">
                <a16:creationId xmlns:a16="http://schemas.microsoft.com/office/drawing/2014/main" id="{22B9280F-0FEE-0733-B4F2-818BEC540C5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2178" y="2451576"/>
            <a:ext cx="2143036" cy="208252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E149AD1-1F8B-5852-CC0C-045CB3DB433C}"/>
              </a:ext>
            </a:extLst>
          </p:cNvPr>
          <p:cNvSpPr txBox="1"/>
          <p:nvPr/>
        </p:nvSpPr>
        <p:spPr>
          <a:xfrm>
            <a:off x="7636702" y="2055652"/>
            <a:ext cx="1737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Metagenomics</a:t>
            </a:r>
          </a:p>
        </p:txBody>
      </p:sp>
      <p:pic>
        <p:nvPicPr>
          <p:cNvPr id="16" name="Picture 6" descr="Brain parcellation. Panel (A) shows the cortical parcellation of the... |  Download Scientific Diagram">
            <a:extLst>
              <a:ext uri="{FF2B5EF4-FFF2-40B4-BE49-F238E27FC236}">
                <a16:creationId xmlns:a16="http://schemas.microsoft.com/office/drawing/2014/main" id="{B1866BCF-D5B1-6DDE-AF8F-7D4A00160E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2059" y="5110153"/>
            <a:ext cx="219075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A4455A4-9BA5-32CD-0E55-2BC48C33DEB8}"/>
              </a:ext>
            </a:extLst>
          </p:cNvPr>
          <p:cNvSpPr txBox="1"/>
          <p:nvPr/>
        </p:nvSpPr>
        <p:spPr>
          <a:xfrm>
            <a:off x="9358345" y="4708309"/>
            <a:ext cx="2998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Functional/structural imaging</a:t>
            </a:r>
          </a:p>
        </p:txBody>
      </p:sp>
      <p:pic>
        <p:nvPicPr>
          <p:cNvPr id="18" name="Picture 17" descr="Diagram&#10;&#10;Description automatically generated">
            <a:extLst>
              <a:ext uri="{FF2B5EF4-FFF2-40B4-BE49-F238E27FC236}">
                <a16:creationId xmlns:a16="http://schemas.microsoft.com/office/drawing/2014/main" id="{265D3CA5-86F5-F2C6-1BE6-62A5BC44BED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407"/>
          <a:stretch/>
        </p:blipFill>
        <p:spPr>
          <a:xfrm>
            <a:off x="10050055" y="2387778"/>
            <a:ext cx="1763474" cy="223324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0D3BF5A-0405-2CAA-A023-DC7ECCAF5529}"/>
              </a:ext>
            </a:extLst>
          </p:cNvPr>
          <p:cNvSpPr txBox="1"/>
          <p:nvPr/>
        </p:nvSpPr>
        <p:spPr>
          <a:xfrm>
            <a:off x="9949809" y="1967454"/>
            <a:ext cx="2143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Behavioral analysis</a:t>
            </a:r>
          </a:p>
        </p:txBody>
      </p:sp>
    </p:spTree>
    <p:extLst>
      <p:ext uri="{BB962C8B-B14F-4D97-AF65-F5344CB8AC3E}">
        <p14:creationId xmlns:p14="http://schemas.microsoft.com/office/powerpoint/2010/main" val="4162797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3" grpId="0"/>
      <p:bldP spid="15" grpId="0"/>
      <p:bldP spid="17" grpId="0"/>
      <p:bldP spid="1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35953-2936-5530-AD61-98E24D22C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PCA Example: Code in 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7D8FB5-F5BC-703B-4896-11E103AEAB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14066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0901E-6C55-4213-B5FA-F9CF8B56C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Unsupervised analysis: clustering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38E67912-8EE7-4017-832F-D310903EB0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56" t="20867"/>
          <a:stretch/>
        </p:blipFill>
        <p:spPr>
          <a:xfrm>
            <a:off x="138896" y="2220686"/>
            <a:ext cx="2838336" cy="216098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28F2901-31E6-4DB2-8858-14CF7FDAB8FC}"/>
              </a:ext>
            </a:extLst>
          </p:cNvPr>
          <p:cNvSpPr txBox="1"/>
          <p:nvPr/>
        </p:nvSpPr>
        <p:spPr>
          <a:xfrm>
            <a:off x="6768446" y="1857508"/>
            <a:ext cx="487365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Clustering requires:</a:t>
            </a:r>
          </a:p>
          <a:p>
            <a:pPr marL="342900" indent="-342900">
              <a:buAutoNum type="arabicParenR"/>
            </a:pPr>
            <a:r>
              <a:rPr lang="en-US" dirty="0"/>
              <a:t>A distance metric</a:t>
            </a:r>
          </a:p>
          <a:p>
            <a:pPr marL="342900" indent="-342900">
              <a:buAutoNum type="arabicParenR"/>
            </a:pPr>
            <a:r>
              <a:rPr lang="en-US" dirty="0"/>
              <a:t>An algorithm to assign elements to groups</a:t>
            </a:r>
          </a:p>
          <a:p>
            <a:pPr marL="342900" indent="-342900">
              <a:buAutoNum type="arabicParenR"/>
            </a:pPr>
            <a:endParaRPr lang="en-US" dirty="0"/>
          </a:p>
          <a:p>
            <a:pPr marL="342900" indent="-342900">
              <a:buAutoNum type="arabicParenR"/>
            </a:pPr>
            <a:endParaRPr lang="en-US" dirty="0"/>
          </a:p>
          <a:p>
            <a:r>
              <a:rPr lang="en-US" dirty="0"/>
              <a:t>2 major classes:</a:t>
            </a:r>
            <a:br>
              <a:rPr lang="en-US" dirty="0"/>
            </a:br>
            <a:r>
              <a:rPr lang="en-US" dirty="0"/>
              <a:t>1) Agglomerative clustering (“building up” of clusters from elements)</a:t>
            </a:r>
          </a:p>
          <a:p>
            <a:r>
              <a:rPr lang="en-US" dirty="0"/>
              <a:t>2) Divisive clustering (“splitting” data into clusters)</a:t>
            </a:r>
          </a:p>
        </p:txBody>
      </p:sp>
      <p:pic>
        <p:nvPicPr>
          <p:cNvPr id="9" name="Picture 8" descr="Chart, box and whisker chart&#10;&#10;Description automatically generated">
            <a:extLst>
              <a:ext uri="{FF2B5EF4-FFF2-40B4-BE49-F238E27FC236}">
                <a16:creationId xmlns:a16="http://schemas.microsoft.com/office/drawing/2014/main" id="{42D87C3C-E188-4A3D-99B4-10ACCCA16E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8446" y="4609223"/>
            <a:ext cx="4127564" cy="2125388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0FCD1612-C167-4299-95D1-5A2AE12C43EB}"/>
              </a:ext>
            </a:extLst>
          </p:cNvPr>
          <p:cNvGrpSpPr/>
          <p:nvPr/>
        </p:nvGrpSpPr>
        <p:grpSpPr>
          <a:xfrm>
            <a:off x="2841171" y="2460207"/>
            <a:ext cx="3121915" cy="2585323"/>
            <a:chOff x="2841171" y="2460207"/>
            <a:chExt cx="3121915" cy="2585323"/>
          </a:xfrm>
        </p:grpSpPr>
        <p:pic>
          <p:nvPicPr>
            <p:cNvPr id="11" name="Picture 10" descr="Chart, scatter chart&#10;&#10;Description automatically generated">
              <a:extLst>
                <a:ext uri="{FF2B5EF4-FFF2-40B4-BE49-F238E27FC236}">
                  <a16:creationId xmlns:a16="http://schemas.microsoft.com/office/drawing/2014/main" id="{38CD2C11-B399-4211-A645-6AF84295EA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523"/>
            <a:stretch/>
          </p:blipFill>
          <p:spPr>
            <a:xfrm>
              <a:off x="2909643" y="2628900"/>
              <a:ext cx="2984971" cy="2416630"/>
            </a:xfrm>
            <a:prstGeom prst="rect">
              <a:avLst/>
            </a:prstGeom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77099032-AEFE-472B-BEBD-D39D6F7988A4}"/>
                </a:ext>
              </a:extLst>
            </p:cNvPr>
            <p:cNvSpPr/>
            <p:nvPr/>
          </p:nvSpPr>
          <p:spPr>
            <a:xfrm>
              <a:off x="2841171" y="2460207"/>
              <a:ext cx="261258" cy="4299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2CBE55C-25AC-4C16-A3BF-5F26C8D8DA2A}"/>
                </a:ext>
              </a:extLst>
            </p:cNvPr>
            <p:cNvSpPr/>
            <p:nvPr/>
          </p:nvSpPr>
          <p:spPr>
            <a:xfrm>
              <a:off x="5565218" y="2720004"/>
              <a:ext cx="397868" cy="54570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86239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879AC5-DC01-4B73-B259-CFDA87C11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K-means clustering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D5B57D-8B51-46C5-AE3C-9087B909C124}"/>
              </a:ext>
            </a:extLst>
          </p:cNvPr>
          <p:cNvSpPr txBox="1"/>
          <p:nvPr/>
        </p:nvSpPr>
        <p:spPr>
          <a:xfrm>
            <a:off x="10771314" y="6354375"/>
            <a:ext cx="12628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Wikipedia.org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B90975-6182-4830-A587-AC321980CD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058" y="1947496"/>
            <a:ext cx="1781175" cy="17145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94EABD-7615-4728-A95E-094C87707A3D}"/>
              </a:ext>
            </a:extLst>
          </p:cNvPr>
          <p:cNvSpPr txBox="1"/>
          <p:nvPr/>
        </p:nvSpPr>
        <p:spPr>
          <a:xfrm>
            <a:off x="187777" y="3699366"/>
            <a:ext cx="30738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Select n (pre-specified parameter) random centroids</a:t>
            </a:r>
          </a:p>
        </p:txBody>
      </p:sp>
      <p:pic>
        <p:nvPicPr>
          <p:cNvPr id="9" name="Picture 8" descr="Shape, rectangle&#10;&#10;Description automatically generated">
            <a:extLst>
              <a:ext uri="{FF2B5EF4-FFF2-40B4-BE49-F238E27FC236}">
                <a16:creationId xmlns:a16="http://schemas.microsoft.com/office/drawing/2014/main" id="{EAE08C16-8946-45EC-877B-3F3FC9DA7C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6380" y="1799187"/>
            <a:ext cx="1990725" cy="1714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94C8310-5DD9-4D11-A5D2-9C10C724EB46}"/>
              </a:ext>
            </a:extLst>
          </p:cNvPr>
          <p:cNvSpPr txBox="1"/>
          <p:nvPr/>
        </p:nvSpPr>
        <p:spPr>
          <a:xfrm>
            <a:off x="3483427" y="3699366"/>
            <a:ext cx="30738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Associate every data point to its closest mean using the distance metric</a:t>
            </a:r>
          </a:p>
        </p:txBody>
      </p:sp>
      <p:pic>
        <p:nvPicPr>
          <p:cNvPr id="12" name="Picture 11" descr="A picture containing text, black&#10;&#10;Description automatically generated">
            <a:extLst>
              <a:ext uri="{FF2B5EF4-FFF2-40B4-BE49-F238E27FC236}">
                <a16:creationId xmlns:a16="http://schemas.microsoft.com/office/drawing/2014/main" id="{1E44DE74-927E-40B6-BCBD-B00A7727F6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8180" y="1714500"/>
            <a:ext cx="1990725" cy="1714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E3EDE2B-01FE-4C05-A2B0-3FA347E95155}"/>
              </a:ext>
            </a:extLst>
          </p:cNvPr>
          <p:cNvSpPr txBox="1"/>
          <p:nvPr/>
        </p:nvSpPr>
        <p:spPr>
          <a:xfrm>
            <a:off x="6779077" y="3661996"/>
            <a:ext cx="24220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Recalculate centroids</a:t>
            </a:r>
          </a:p>
        </p:txBody>
      </p:sp>
      <p:pic>
        <p:nvPicPr>
          <p:cNvPr id="15" name="Picture 1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5DC99595-66D9-4A2F-8D62-90BDFE061A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4463" y="1799187"/>
            <a:ext cx="1990725" cy="17145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3372049-5A31-4434-96EA-88D41EB1BE4A}"/>
              </a:ext>
            </a:extLst>
          </p:cNvPr>
          <p:cNvSpPr txBox="1"/>
          <p:nvPr/>
        </p:nvSpPr>
        <p:spPr>
          <a:xfrm>
            <a:off x="9307283" y="3677170"/>
            <a:ext cx="24220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Repeat until no changes are made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C166A70-51D5-40C0-97BD-865D83920A81}"/>
              </a:ext>
            </a:extLst>
          </p:cNvPr>
          <p:cNvSpPr txBox="1"/>
          <p:nvPr/>
        </p:nvSpPr>
        <p:spPr>
          <a:xfrm>
            <a:off x="3451110" y="5509389"/>
            <a:ext cx="44719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en-US" dirty="0">
                <a:solidFill>
                  <a:srgbClr val="FF0000"/>
                </a:solidFill>
              </a:rPr>
              <a:t>Initial selection of centroids is random</a:t>
            </a:r>
          </a:p>
          <a:p>
            <a:pPr marL="342900" indent="-342900">
              <a:buAutoNum type="arabicParenR"/>
            </a:pPr>
            <a:r>
              <a:rPr lang="en-US" dirty="0">
                <a:solidFill>
                  <a:srgbClr val="FF0000"/>
                </a:solidFill>
              </a:rPr>
              <a:t>Number of clusters is pre-specified</a:t>
            </a:r>
          </a:p>
        </p:txBody>
      </p:sp>
    </p:spTree>
    <p:extLst>
      <p:ext uri="{BB962C8B-B14F-4D97-AF65-F5344CB8AC3E}">
        <p14:creationId xmlns:p14="http://schemas.microsoft.com/office/powerpoint/2010/main" val="284760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0C9F6-27F5-43DD-BAA1-A1B5BCFD7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Hierarchical clustering</a:t>
            </a: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3D072CA-4925-49DA-867E-CFA9C663C8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7173" y="2139898"/>
            <a:ext cx="3681994" cy="2933263"/>
          </a:xfrm>
          <a:prstGeom prst="rect">
            <a:avLst/>
          </a:prstGeom>
        </p:spPr>
      </p:pic>
      <p:pic>
        <p:nvPicPr>
          <p:cNvPr id="7" name="Picture 6" descr="A picture containing text, pool ball&#10;&#10;Description automatically generated">
            <a:extLst>
              <a:ext uri="{FF2B5EF4-FFF2-40B4-BE49-F238E27FC236}">
                <a16:creationId xmlns:a16="http://schemas.microsoft.com/office/drawing/2014/main" id="{FB1FAE11-891F-48A6-AE63-12A69E8637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605" y="2288266"/>
            <a:ext cx="1831369" cy="183869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8A6372B-EED7-4BBF-9AB7-50FAAF8797DA}"/>
              </a:ext>
            </a:extLst>
          </p:cNvPr>
          <p:cNvSpPr txBox="1"/>
          <p:nvPr/>
        </p:nvSpPr>
        <p:spPr>
          <a:xfrm>
            <a:off x="3455374" y="2572947"/>
            <a:ext cx="399170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Using a distance metric, successively group pairs of elements into a tree</a:t>
            </a:r>
          </a:p>
          <a:p>
            <a:endParaRPr lang="en-US" dirty="0"/>
          </a:p>
          <a:p>
            <a:r>
              <a:rPr lang="en-US" dirty="0"/>
              <a:t>After each grouping, recalculate distance metric for new group</a:t>
            </a:r>
          </a:p>
          <a:p>
            <a:endParaRPr lang="en-US" dirty="0"/>
          </a:p>
          <a:p>
            <a:r>
              <a:rPr lang="en-US" dirty="0"/>
              <a:t>Cut the final tree at a specific height to get individual clusters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44C577-059D-4FF4-856F-34CD22179192}"/>
              </a:ext>
            </a:extLst>
          </p:cNvPr>
          <p:cNvSpPr txBox="1"/>
          <p:nvPr/>
        </p:nvSpPr>
        <p:spPr>
          <a:xfrm>
            <a:off x="10771314" y="6354375"/>
            <a:ext cx="12628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Wikipedia.org</a:t>
            </a:r>
          </a:p>
        </p:txBody>
      </p:sp>
    </p:spTree>
    <p:extLst>
      <p:ext uri="{BB962C8B-B14F-4D97-AF65-F5344CB8AC3E}">
        <p14:creationId xmlns:p14="http://schemas.microsoft.com/office/powerpoint/2010/main" val="19769551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9715A8-8021-40DC-A241-D2EEDCFDA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many clusters are there?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8CE0AA-3B99-4967-AD25-4FF2BD580A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436179" cy="21177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Select a given number of clusters and assess separation</a:t>
            </a:r>
          </a:p>
          <a:p>
            <a:r>
              <a:rPr lang="en-US" sz="2000" dirty="0"/>
              <a:t>Within-cluster distance versus between-cluster distance</a:t>
            </a:r>
          </a:p>
          <a:p>
            <a:r>
              <a:rPr lang="en-US" sz="2000" dirty="0"/>
              <a:t>Silhouette plots (within-cluster distance compared to “closest” cluster for each point)</a:t>
            </a:r>
          </a:p>
          <a:p>
            <a:r>
              <a:rPr lang="en-US" sz="2000" dirty="0"/>
              <a:t>Post-hoc classification (supervised learning)</a:t>
            </a:r>
          </a:p>
        </p:txBody>
      </p:sp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F1D2C9C1-66F7-4BBB-8249-B24D5902A4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0829" y="1502909"/>
            <a:ext cx="4801384" cy="33009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4750EC8-F454-475F-AB69-F198AE3069BE}"/>
              </a:ext>
            </a:extLst>
          </p:cNvPr>
          <p:cNvSpPr txBox="1"/>
          <p:nvPr/>
        </p:nvSpPr>
        <p:spPr>
          <a:xfrm>
            <a:off x="3159579" y="5812972"/>
            <a:ext cx="64361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Visualize the data! (Heuristic)</a:t>
            </a:r>
          </a:p>
          <a:p>
            <a:r>
              <a:rPr lang="en-US" dirty="0">
                <a:solidFill>
                  <a:srgbClr val="FF0000"/>
                </a:solidFill>
              </a:rPr>
              <a:t>Biological interpretation! (Do the clusters mean anything?)</a:t>
            </a:r>
          </a:p>
        </p:txBody>
      </p:sp>
    </p:spTree>
    <p:extLst>
      <p:ext uri="{BB962C8B-B14F-4D97-AF65-F5344CB8AC3E}">
        <p14:creationId xmlns:p14="http://schemas.microsoft.com/office/powerpoint/2010/main" val="3266999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AE442C-3353-7FB8-8DA9-29DC563FF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Computational Neuroscience/Neurobiology</a:t>
            </a:r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5E4E11BD-4B69-0689-86AC-B1581B6D66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2315142"/>
              </p:ext>
            </p:extLst>
          </p:nvPr>
        </p:nvGraphicFramePr>
        <p:xfrm>
          <a:off x="740064" y="3920069"/>
          <a:ext cx="10613736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53434">
                  <a:extLst>
                    <a:ext uri="{9D8B030D-6E8A-4147-A177-3AD203B41FA5}">
                      <a16:colId xmlns:a16="http://schemas.microsoft.com/office/drawing/2014/main" val="3594012234"/>
                    </a:ext>
                  </a:extLst>
                </a:gridCol>
                <a:gridCol w="2653434">
                  <a:extLst>
                    <a:ext uri="{9D8B030D-6E8A-4147-A177-3AD203B41FA5}">
                      <a16:colId xmlns:a16="http://schemas.microsoft.com/office/drawing/2014/main" val="2045722565"/>
                    </a:ext>
                  </a:extLst>
                </a:gridCol>
                <a:gridCol w="2653434">
                  <a:extLst>
                    <a:ext uri="{9D8B030D-6E8A-4147-A177-3AD203B41FA5}">
                      <a16:colId xmlns:a16="http://schemas.microsoft.com/office/drawing/2014/main" val="3578208701"/>
                    </a:ext>
                  </a:extLst>
                </a:gridCol>
                <a:gridCol w="2653434">
                  <a:extLst>
                    <a:ext uri="{9D8B030D-6E8A-4147-A177-3AD203B41FA5}">
                      <a16:colId xmlns:a16="http://schemas.microsoft.com/office/drawing/2014/main" val="198153516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Explanatory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Predictive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Data requirements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33042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Models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Any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68662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Simulations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Sometimes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Any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23646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Analysis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Small scale or large scale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05543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Predictor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Usually large-scale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6245283"/>
                  </a:ext>
                </a:extLst>
              </a:tr>
            </a:tbl>
          </a:graphicData>
        </a:graphic>
      </p:graphicFrame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C2AF1F0-5DF0-CF43-3BCE-8DF04AC6FF7B}"/>
              </a:ext>
            </a:extLst>
          </p:cNvPr>
          <p:cNvSpPr/>
          <p:nvPr/>
        </p:nvSpPr>
        <p:spPr>
          <a:xfrm>
            <a:off x="978770" y="2535380"/>
            <a:ext cx="1943100" cy="893619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Models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6326211-480B-C83B-D6F9-026105235EBA}"/>
              </a:ext>
            </a:extLst>
          </p:cNvPr>
          <p:cNvSpPr/>
          <p:nvPr/>
        </p:nvSpPr>
        <p:spPr>
          <a:xfrm>
            <a:off x="6414657" y="2535380"/>
            <a:ext cx="1943100" cy="893619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Analysis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D30AF9C-C895-25BE-AA9A-D235B9F32A56}"/>
              </a:ext>
            </a:extLst>
          </p:cNvPr>
          <p:cNvSpPr/>
          <p:nvPr/>
        </p:nvSpPr>
        <p:spPr>
          <a:xfrm>
            <a:off x="8958118" y="2535382"/>
            <a:ext cx="1943100" cy="893619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Predictors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F75E7A6B-7573-25B6-8ED0-119C3116550B}"/>
              </a:ext>
            </a:extLst>
          </p:cNvPr>
          <p:cNvSpPr/>
          <p:nvPr/>
        </p:nvSpPr>
        <p:spPr>
          <a:xfrm>
            <a:off x="3484421" y="2535381"/>
            <a:ext cx="2247900" cy="893619"/>
          </a:xfrm>
          <a:prstGeom prst="round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Simulations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F3F214B-8D9D-8826-C968-0F6CEC1F2430}"/>
              </a:ext>
            </a:extLst>
          </p:cNvPr>
          <p:cNvSpPr txBox="1"/>
          <p:nvPr/>
        </p:nvSpPr>
        <p:spPr>
          <a:xfrm>
            <a:off x="3562352" y="6123543"/>
            <a:ext cx="6222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 of these approaches usually require experimental validation!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BB41BF-256E-5927-44D5-6022A5CDAFFA}"/>
              </a:ext>
            </a:extLst>
          </p:cNvPr>
          <p:cNvSpPr txBox="1"/>
          <p:nvPr/>
        </p:nvSpPr>
        <p:spPr>
          <a:xfrm>
            <a:off x="571500" y="1543474"/>
            <a:ext cx="1124296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Goals of computational research</a:t>
            </a:r>
          </a:p>
          <a:p>
            <a:r>
              <a:rPr lang="en-US" dirty="0"/>
              <a:t>To understand biological phenomena, extract signals from large data sets, make predictions, and generate hypotheses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175845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EC9DB-C468-8764-B3B7-2660C4AE9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 example: R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8E067A-BBC7-E115-D863-09B878CDBB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6982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81E429-0B7E-CFE2-C56A-7E48316BE7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Pause for questions</a:t>
            </a:r>
          </a:p>
        </p:txBody>
      </p:sp>
    </p:spTree>
    <p:extLst>
      <p:ext uri="{BB962C8B-B14F-4D97-AF65-F5344CB8AC3E}">
        <p14:creationId xmlns:p14="http://schemas.microsoft.com/office/powerpoint/2010/main" val="25776709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65F44-2EC7-3D36-C4FB-B93DFD5ED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Predictors: “Black box” versus “Interpretable”</a:t>
            </a:r>
          </a:p>
        </p:txBody>
      </p:sp>
      <p:pic>
        <p:nvPicPr>
          <p:cNvPr id="5" name="Picture 4" descr="A diagram of a model&#10;&#10;Description automatically generated">
            <a:extLst>
              <a:ext uri="{FF2B5EF4-FFF2-40B4-BE49-F238E27FC236}">
                <a16:creationId xmlns:a16="http://schemas.microsoft.com/office/drawing/2014/main" id="{D35FA076-676F-7262-0860-55229E3FB8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7875" y="1690688"/>
            <a:ext cx="8096250" cy="44196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C93FC38-BCCE-BE3B-9CAC-63D571849A66}"/>
              </a:ext>
            </a:extLst>
          </p:cNvPr>
          <p:cNvSpPr txBox="1"/>
          <p:nvPr/>
        </p:nvSpPr>
        <p:spPr>
          <a:xfrm>
            <a:off x="9614188" y="6308209"/>
            <a:ext cx="22513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Hui et al. (2021)</a:t>
            </a:r>
          </a:p>
        </p:txBody>
      </p:sp>
    </p:spTree>
    <p:extLst>
      <p:ext uri="{BB962C8B-B14F-4D97-AF65-F5344CB8AC3E}">
        <p14:creationId xmlns:p14="http://schemas.microsoft.com/office/powerpoint/2010/main" val="30633224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AE442C-3353-7FB8-8DA9-29DC563FF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Computational Neuroscience/Neurobiology</a:t>
            </a:r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5E4E11BD-4B69-0689-86AC-B1581B6D663C}"/>
              </a:ext>
            </a:extLst>
          </p:cNvPr>
          <p:cNvGraphicFramePr>
            <a:graphicFrameLocks noGrp="1"/>
          </p:cNvGraphicFramePr>
          <p:nvPr/>
        </p:nvGraphicFramePr>
        <p:xfrm>
          <a:off x="740064" y="3920069"/>
          <a:ext cx="10613736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53434">
                  <a:extLst>
                    <a:ext uri="{9D8B030D-6E8A-4147-A177-3AD203B41FA5}">
                      <a16:colId xmlns:a16="http://schemas.microsoft.com/office/drawing/2014/main" val="3594012234"/>
                    </a:ext>
                  </a:extLst>
                </a:gridCol>
                <a:gridCol w="2653434">
                  <a:extLst>
                    <a:ext uri="{9D8B030D-6E8A-4147-A177-3AD203B41FA5}">
                      <a16:colId xmlns:a16="http://schemas.microsoft.com/office/drawing/2014/main" val="2045722565"/>
                    </a:ext>
                  </a:extLst>
                </a:gridCol>
                <a:gridCol w="2653434">
                  <a:extLst>
                    <a:ext uri="{9D8B030D-6E8A-4147-A177-3AD203B41FA5}">
                      <a16:colId xmlns:a16="http://schemas.microsoft.com/office/drawing/2014/main" val="3578208701"/>
                    </a:ext>
                  </a:extLst>
                </a:gridCol>
                <a:gridCol w="2653434">
                  <a:extLst>
                    <a:ext uri="{9D8B030D-6E8A-4147-A177-3AD203B41FA5}">
                      <a16:colId xmlns:a16="http://schemas.microsoft.com/office/drawing/2014/main" val="198153516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Explanatory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Predictive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Data requirements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33042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Models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Any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68662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Simulations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Sometimes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Any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23646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Analysis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Small scale or large scale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05543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Predictor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Usually large-scale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6245283"/>
                  </a:ext>
                </a:extLst>
              </a:tr>
            </a:tbl>
          </a:graphicData>
        </a:graphic>
      </p:graphicFrame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C2AF1F0-5DF0-CF43-3BCE-8DF04AC6FF7B}"/>
              </a:ext>
            </a:extLst>
          </p:cNvPr>
          <p:cNvSpPr/>
          <p:nvPr/>
        </p:nvSpPr>
        <p:spPr>
          <a:xfrm>
            <a:off x="978770" y="2535380"/>
            <a:ext cx="1943100" cy="893619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Models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6326211-480B-C83B-D6F9-026105235EBA}"/>
              </a:ext>
            </a:extLst>
          </p:cNvPr>
          <p:cNvSpPr/>
          <p:nvPr/>
        </p:nvSpPr>
        <p:spPr>
          <a:xfrm>
            <a:off x="6414657" y="2535380"/>
            <a:ext cx="1943100" cy="893619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Analysis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D30AF9C-C895-25BE-AA9A-D235B9F32A56}"/>
              </a:ext>
            </a:extLst>
          </p:cNvPr>
          <p:cNvSpPr/>
          <p:nvPr/>
        </p:nvSpPr>
        <p:spPr>
          <a:xfrm>
            <a:off x="8958118" y="2535382"/>
            <a:ext cx="1943100" cy="893619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Predictors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F75E7A6B-7573-25B6-8ED0-119C3116550B}"/>
              </a:ext>
            </a:extLst>
          </p:cNvPr>
          <p:cNvSpPr/>
          <p:nvPr/>
        </p:nvSpPr>
        <p:spPr>
          <a:xfrm>
            <a:off x="3484421" y="2535381"/>
            <a:ext cx="2247900" cy="893619"/>
          </a:xfrm>
          <a:prstGeom prst="round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Simulations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F3F214B-8D9D-8826-C968-0F6CEC1F2430}"/>
              </a:ext>
            </a:extLst>
          </p:cNvPr>
          <p:cNvSpPr txBox="1"/>
          <p:nvPr/>
        </p:nvSpPr>
        <p:spPr>
          <a:xfrm>
            <a:off x="3562352" y="6123543"/>
            <a:ext cx="6222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 of these approaches usually require experimental validation!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BB41BF-256E-5927-44D5-6022A5CDAFFA}"/>
              </a:ext>
            </a:extLst>
          </p:cNvPr>
          <p:cNvSpPr txBox="1"/>
          <p:nvPr/>
        </p:nvSpPr>
        <p:spPr>
          <a:xfrm>
            <a:off x="571500" y="1543474"/>
            <a:ext cx="1124296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Goals of computational research</a:t>
            </a:r>
          </a:p>
          <a:p>
            <a:r>
              <a:rPr lang="en-US" dirty="0"/>
              <a:t>To understand biological phenomena, extract signals from large data sets, make predictions, and generate hypotheses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5057790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B0DABE-30AA-9608-2569-0D02BB260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machine learning?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D6A3CE-409B-69B0-4D1E-33787A4A6E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“The field of study that gives computers the ability to learn without being explicitly programmed." (Arthur Samuel)</a:t>
            </a:r>
          </a:p>
          <a:p>
            <a:r>
              <a:rPr lang="en-US" dirty="0"/>
              <a:t>"A computer program is said to learn from experience E with respect to some class of tasks T and performance measure P, if its performance at tasks in T, as measured by P, improves with experience E."  (Tom Mitchell)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95194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56211" y="609600"/>
            <a:ext cx="9430789" cy="5974080"/>
          </a:xfrm>
        </p:spPr>
        <p:txBody>
          <a:bodyPr/>
          <a:lstStyle/>
          <a:p>
            <a:pPr>
              <a:buFontTx/>
              <a:buNone/>
            </a:pPr>
            <a:r>
              <a:rPr lang="en-US" altLang="en-US" b="1" dirty="0">
                <a:solidFill>
                  <a:srgbClr val="C00000"/>
                </a:solidFill>
              </a:rPr>
              <a:t>Traditional Programming</a:t>
            </a:r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b="1" dirty="0">
              <a:solidFill>
                <a:schemeClr val="accent2"/>
              </a:solidFill>
            </a:endParaRPr>
          </a:p>
          <a:p>
            <a:pPr>
              <a:buFontTx/>
              <a:buNone/>
            </a:pPr>
            <a:r>
              <a:rPr lang="en-US" altLang="en-US" b="1" dirty="0">
                <a:solidFill>
                  <a:schemeClr val="accent2"/>
                </a:solidFill>
              </a:rPr>
              <a:t>  </a:t>
            </a:r>
          </a:p>
          <a:p>
            <a:pPr>
              <a:buFontTx/>
              <a:buNone/>
            </a:pPr>
            <a:r>
              <a:rPr lang="en-US" altLang="en-US" b="1" dirty="0">
                <a:solidFill>
                  <a:srgbClr val="C00000"/>
                </a:solidFill>
              </a:rPr>
              <a:t>Machine Learning</a:t>
            </a:r>
          </a:p>
        </p:txBody>
      </p:sp>
      <p:sp>
        <p:nvSpPr>
          <p:cNvPr id="3076" name="Rectangle 4"/>
          <p:cNvSpPr>
            <a:spLocks noChangeArrowheads="1"/>
          </p:cNvSpPr>
          <p:nvPr/>
        </p:nvSpPr>
        <p:spPr bwMode="auto">
          <a:xfrm>
            <a:off x="4876800" y="1600200"/>
            <a:ext cx="2667000" cy="1524000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sz="3200"/>
              <a:t>Computer</a:t>
            </a:r>
          </a:p>
        </p:txBody>
      </p:sp>
      <p:sp>
        <p:nvSpPr>
          <p:cNvPr id="3078" name="Line 6"/>
          <p:cNvSpPr>
            <a:spLocks noChangeShapeType="1"/>
          </p:cNvSpPr>
          <p:nvPr/>
        </p:nvSpPr>
        <p:spPr bwMode="auto">
          <a:xfrm>
            <a:off x="3962400" y="2057400"/>
            <a:ext cx="9144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79" name="Line 7"/>
          <p:cNvSpPr>
            <a:spLocks noChangeShapeType="1"/>
          </p:cNvSpPr>
          <p:nvPr/>
        </p:nvSpPr>
        <p:spPr bwMode="auto">
          <a:xfrm>
            <a:off x="3962400" y="2743200"/>
            <a:ext cx="9144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80" name="Line 8"/>
          <p:cNvSpPr>
            <a:spLocks noChangeShapeType="1"/>
          </p:cNvSpPr>
          <p:nvPr/>
        </p:nvSpPr>
        <p:spPr bwMode="auto">
          <a:xfrm>
            <a:off x="7543800" y="2286000"/>
            <a:ext cx="7620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82" name="Text Box 10"/>
          <p:cNvSpPr txBox="1">
            <a:spLocks noChangeArrowheads="1"/>
          </p:cNvSpPr>
          <p:nvPr/>
        </p:nvSpPr>
        <p:spPr bwMode="auto">
          <a:xfrm>
            <a:off x="2879726" y="1692276"/>
            <a:ext cx="961353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3200"/>
              <a:t>Data</a:t>
            </a:r>
          </a:p>
        </p:txBody>
      </p:sp>
      <p:sp>
        <p:nvSpPr>
          <p:cNvPr id="3083" name="Text Box 11"/>
          <p:cNvSpPr txBox="1">
            <a:spLocks noChangeArrowheads="1"/>
          </p:cNvSpPr>
          <p:nvPr/>
        </p:nvSpPr>
        <p:spPr bwMode="auto">
          <a:xfrm>
            <a:off x="2209800" y="2362201"/>
            <a:ext cx="1602746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3200" dirty="0"/>
              <a:t>Program</a:t>
            </a:r>
          </a:p>
        </p:txBody>
      </p:sp>
      <p:sp>
        <p:nvSpPr>
          <p:cNvPr id="3084" name="Text Box 12"/>
          <p:cNvSpPr txBox="1">
            <a:spLocks noChangeArrowheads="1"/>
          </p:cNvSpPr>
          <p:nvPr/>
        </p:nvSpPr>
        <p:spPr bwMode="auto">
          <a:xfrm>
            <a:off x="8305801" y="1981200"/>
            <a:ext cx="1401763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3200"/>
              <a:t>Output</a:t>
            </a:r>
          </a:p>
        </p:txBody>
      </p:sp>
      <p:sp>
        <p:nvSpPr>
          <p:cNvPr id="3091" name="Rectangle 19"/>
          <p:cNvSpPr>
            <a:spLocks noChangeArrowheads="1"/>
          </p:cNvSpPr>
          <p:nvPr/>
        </p:nvSpPr>
        <p:spPr bwMode="auto">
          <a:xfrm>
            <a:off x="4953000" y="4419600"/>
            <a:ext cx="2667000" cy="1524000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sz="3200"/>
              <a:t>Computer</a:t>
            </a:r>
          </a:p>
        </p:txBody>
      </p:sp>
      <p:sp>
        <p:nvSpPr>
          <p:cNvPr id="3092" name="Line 20"/>
          <p:cNvSpPr>
            <a:spLocks noChangeShapeType="1"/>
          </p:cNvSpPr>
          <p:nvPr/>
        </p:nvSpPr>
        <p:spPr bwMode="auto">
          <a:xfrm>
            <a:off x="4038600" y="4876800"/>
            <a:ext cx="9144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93" name="Line 21"/>
          <p:cNvSpPr>
            <a:spLocks noChangeShapeType="1"/>
          </p:cNvSpPr>
          <p:nvPr/>
        </p:nvSpPr>
        <p:spPr bwMode="auto">
          <a:xfrm>
            <a:off x="4038600" y="5562600"/>
            <a:ext cx="9144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94" name="Line 22"/>
          <p:cNvSpPr>
            <a:spLocks noChangeShapeType="1"/>
          </p:cNvSpPr>
          <p:nvPr/>
        </p:nvSpPr>
        <p:spPr bwMode="auto">
          <a:xfrm>
            <a:off x="7620000" y="5105400"/>
            <a:ext cx="7620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95" name="Text Box 23"/>
          <p:cNvSpPr txBox="1">
            <a:spLocks noChangeArrowheads="1"/>
          </p:cNvSpPr>
          <p:nvPr/>
        </p:nvSpPr>
        <p:spPr bwMode="auto">
          <a:xfrm>
            <a:off x="2955926" y="4511676"/>
            <a:ext cx="961353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3200"/>
              <a:t>Data</a:t>
            </a:r>
          </a:p>
        </p:txBody>
      </p:sp>
      <p:sp>
        <p:nvSpPr>
          <p:cNvPr id="3096" name="Text Box 24"/>
          <p:cNvSpPr txBox="1">
            <a:spLocks noChangeArrowheads="1"/>
          </p:cNvSpPr>
          <p:nvPr/>
        </p:nvSpPr>
        <p:spPr bwMode="auto">
          <a:xfrm>
            <a:off x="2590801" y="5257800"/>
            <a:ext cx="1401763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3200"/>
              <a:t>Output</a:t>
            </a:r>
          </a:p>
        </p:txBody>
      </p:sp>
      <p:sp>
        <p:nvSpPr>
          <p:cNvPr id="3097" name="Text Box 25"/>
          <p:cNvSpPr txBox="1">
            <a:spLocks noChangeArrowheads="1"/>
          </p:cNvSpPr>
          <p:nvPr/>
        </p:nvSpPr>
        <p:spPr bwMode="auto">
          <a:xfrm>
            <a:off x="8382000" y="4800601"/>
            <a:ext cx="2843471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3200" dirty="0"/>
              <a:t>Model/Program</a:t>
            </a:r>
          </a:p>
        </p:txBody>
      </p:sp>
    </p:spTree>
    <p:extLst>
      <p:ext uri="{BB962C8B-B14F-4D97-AF65-F5344CB8AC3E}">
        <p14:creationId xmlns:p14="http://schemas.microsoft.com/office/powerpoint/2010/main" val="9962979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27653" y="122529"/>
            <a:ext cx="10515600" cy="1325563"/>
          </a:xfrm>
        </p:spPr>
        <p:txBody>
          <a:bodyPr/>
          <a:lstStyle/>
          <a:p>
            <a:r>
              <a:rPr lang="en-US" dirty="0"/>
              <a:t>Terminology</a:t>
            </a:r>
          </a:p>
        </p:txBody>
      </p:sp>
      <p:pic>
        <p:nvPicPr>
          <p:cNvPr id="1026" name="Picture 2" descr="Image result for russian doll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1437" y="1222311"/>
            <a:ext cx="8378890" cy="5562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910171" y="1087446"/>
            <a:ext cx="49332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Artificial Intelligence (AI)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018567" y="2086209"/>
            <a:ext cx="38170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Machine Learning (ML)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974419" y="2845357"/>
            <a:ext cx="35512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Deep Learning (DL)</a:t>
            </a:r>
          </a:p>
        </p:txBody>
      </p:sp>
    </p:spTree>
    <p:extLst>
      <p:ext uri="{BB962C8B-B14F-4D97-AF65-F5344CB8AC3E}">
        <p14:creationId xmlns:p14="http://schemas.microsoft.com/office/powerpoint/2010/main" val="34718205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896FDF-11BA-9C97-846B-05964F284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Types of machine learning approaches/problems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E29DD90-DA8B-08A5-4936-2D1747A57EE2}"/>
              </a:ext>
            </a:extLst>
          </p:cNvPr>
          <p:cNvSpPr txBox="1"/>
          <p:nvPr/>
        </p:nvSpPr>
        <p:spPr>
          <a:xfrm>
            <a:off x="1656650" y="1542290"/>
            <a:ext cx="1697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Labeled Data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AE0F162-94AB-324C-327A-D1FDA3BBE140}"/>
              </a:ext>
            </a:extLst>
          </p:cNvPr>
          <p:cNvSpPr txBox="1"/>
          <p:nvPr/>
        </p:nvSpPr>
        <p:spPr>
          <a:xfrm>
            <a:off x="5048650" y="1506022"/>
            <a:ext cx="1890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Unlabeled Data</a:t>
            </a:r>
          </a:p>
        </p:txBody>
      </p:sp>
      <p:pic>
        <p:nvPicPr>
          <p:cNvPr id="23" name="Picture 22" descr="A group of cats and a dog&#10;&#10;Description automatically generated">
            <a:extLst>
              <a:ext uri="{FF2B5EF4-FFF2-40B4-BE49-F238E27FC236}">
                <a16:creationId xmlns:a16="http://schemas.microsoft.com/office/drawing/2014/main" id="{96305180-0E1B-ABA3-77DA-7F8ABF84B9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767" y="2021731"/>
            <a:ext cx="3143250" cy="145732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83FEE56E-FDE8-7D5D-5197-160F231A3D83}"/>
              </a:ext>
            </a:extLst>
          </p:cNvPr>
          <p:cNvSpPr txBox="1"/>
          <p:nvPr/>
        </p:nvSpPr>
        <p:spPr>
          <a:xfrm>
            <a:off x="776902" y="3479056"/>
            <a:ext cx="2940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D        C        D         C        D</a:t>
            </a:r>
          </a:p>
        </p:txBody>
      </p:sp>
      <p:pic>
        <p:nvPicPr>
          <p:cNvPr id="25" name="Picture 24" descr="A group of cats and a dog&#10;&#10;Description automatically generated">
            <a:extLst>
              <a:ext uri="{FF2B5EF4-FFF2-40B4-BE49-F238E27FC236}">
                <a16:creationId xmlns:a16="http://schemas.microsoft.com/office/drawing/2014/main" id="{D65A499B-BE7F-A537-1BBA-90ADDEF6C2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9967" y="2021730"/>
            <a:ext cx="3143250" cy="1457325"/>
          </a:xfrm>
          <a:prstGeom prst="rect">
            <a:avLst/>
          </a:prstGeom>
        </p:spPr>
      </p:pic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E5B302D3-AA84-94EB-FF80-A6076AE4E47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473"/>
          <a:stretch/>
        </p:blipFill>
        <p:spPr>
          <a:xfrm>
            <a:off x="1109742" y="4515634"/>
            <a:ext cx="5984552" cy="220266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DA31362-D31E-41BC-9BBF-315A305C7C0A}"/>
              </a:ext>
            </a:extLst>
          </p:cNvPr>
          <p:cNvSpPr txBox="1"/>
          <p:nvPr/>
        </p:nvSpPr>
        <p:spPr>
          <a:xfrm>
            <a:off x="0" y="5925737"/>
            <a:ext cx="199538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Differential analysis</a:t>
            </a:r>
          </a:p>
          <a:p>
            <a:r>
              <a:rPr lang="en-US" sz="1400" dirty="0"/>
              <a:t>Classification &amp; mapping</a:t>
            </a:r>
          </a:p>
          <a:p>
            <a:r>
              <a:rPr lang="en-US" sz="1400" dirty="0"/>
              <a:t>Object recognition</a:t>
            </a:r>
          </a:p>
          <a:p>
            <a:r>
              <a:rPr lang="en-US" sz="1400" dirty="0"/>
              <a:t>Standard statistical tests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B09415-9C51-E28E-1AC3-374F9435F14D}"/>
              </a:ext>
            </a:extLst>
          </p:cNvPr>
          <p:cNvSpPr txBox="1"/>
          <p:nvPr/>
        </p:nvSpPr>
        <p:spPr>
          <a:xfrm>
            <a:off x="6227816" y="6160822"/>
            <a:ext cx="25908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Clustering</a:t>
            </a:r>
          </a:p>
          <a:p>
            <a:r>
              <a:rPr lang="en-US" sz="1400" dirty="0"/>
              <a:t>Pattern/feature recognition</a:t>
            </a:r>
          </a:p>
          <a:p>
            <a:r>
              <a:rPr lang="en-US" sz="1400" dirty="0"/>
              <a:t>Identifying underlying structure</a:t>
            </a:r>
          </a:p>
          <a:p>
            <a:endParaRPr lang="en-US" sz="1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45E355-21DC-8B30-196C-CF8953D36173}"/>
              </a:ext>
            </a:extLst>
          </p:cNvPr>
          <p:cNvSpPr txBox="1"/>
          <p:nvPr/>
        </p:nvSpPr>
        <p:spPr>
          <a:xfrm>
            <a:off x="8815006" y="1518170"/>
            <a:ext cx="2538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Evaluation of scenarios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66E0F5-363F-7192-754B-684AA5080388}"/>
              </a:ext>
            </a:extLst>
          </p:cNvPr>
          <p:cNvSpPr txBox="1"/>
          <p:nvPr/>
        </p:nvSpPr>
        <p:spPr>
          <a:xfrm>
            <a:off x="1415485" y="4016736"/>
            <a:ext cx="2180252" cy="369332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Supervised learning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AA5884-4BBD-1A4E-5D7F-E10471AE7088}"/>
              </a:ext>
            </a:extLst>
          </p:cNvPr>
          <p:cNvSpPr txBox="1"/>
          <p:nvPr/>
        </p:nvSpPr>
        <p:spPr>
          <a:xfrm>
            <a:off x="4861466" y="3997345"/>
            <a:ext cx="2538794" cy="369332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Unsupervised learning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4396E3-11E2-07C0-645C-4D319F40561C}"/>
              </a:ext>
            </a:extLst>
          </p:cNvPr>
          <p:cNvSpPr txBox="1"/>
          <p:nvPr/>
        </p:nvSpPr>
        <p:spPr>
          <a:xfrm>
            <a:off x="8830442" y="3979127"/>
            <a:ext cx="2538794" cy="369332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Reinforcement learning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33088D1-D2DE-4906-98ED-DEE658AB7F04}"/>
              </a:ext>
            </a:extLst>
          </p:cNvPr>
          <p:cNvSpPr txBox="1"/>
          <p:nvPr/>
        </p:nvSpPr>
        <p:spPr>
          <a:xfrm>
            <a:off x="10905459" y="6107606"/>
            <a:ext cx="128654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Game playing</a:t>
            </a:r>
          </a:p>
          <a:p>
            <a:r>
              <a:rPr lang="en-US" sz="1400" dirty="0"/>
              <a:t>Maze solving</a:t>
            </a:r>
          </a:p>
          <a:p>
            <a:r>
              <a:rPr lang="en-US" sz="1400" dirty="0"/>
              <a:t>Navigation</a:t>
            </a:r>
          </a:p>
          <a:p>
            <a:endParaRPr lang="en-US" sz="1400" dirty="0"/>
          </a:p>
        </p:txBody>
      </p:sp>
      <p:pic>
        <p:nvPicPr>
          <p:cNvPr id="14" name="Picture 13" descr="A diagram of a agent and environment&#10;&#10;Description automatically generated">
            <a:extLst>
              <a:ext uri="{FF2B5EF4-FFF2-40B4-BE49-F238E27FC236}">
                <a16:creationId xmlns:a16="http://schemas.microsoft.com/office/drawing/2014/main" id="{680D5A9B-5CE9-AA14-88F1-46964E8F31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5814" y="4601762"/>
            <a:ext cx="3448050" cy="1323975"/>
          </a:xfrm>
          <a:prstGeom prst="rect">
            <a:avLst/>
          </a:prstGeom>
        </p:spPr>
      </p:pic>
      <p:pic>
        <p:nvPicPr>
          <p:cNvPr id="16" name="Picture 15" descr="A mouse in a maze&#10;&#10;Description automatically generated">
            <a:extLst>
              <a:ext uri="{FF2B5EF4-FFF2-40B4-BE49-F238E27FC236}">
                <a16:creationId xmlns:a16="http://schemas.microsoft.com/office/drawing/2014/main" id="{48FFE81B-F1F8-5C94-9AA2-13465AAA37A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0676" y="1968985"/>
            <a:ext cx="1694784" cy="16947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0AF7153-AD27-CC54-C1D8-6DF534B3C6B3}"/>
              </a:ext>
            </a:extLst>
          </p:cNvPr>
          <p:cNvSpPr txBox="1"/>
          <p:nvPr/>
        </p:nvSpPr>
        <p:spPr>
          <a:xfrm>
            <a:off x="3354572" y="4554416"/>
            <a:ext cx="1749493" cy="646331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Semi-supervised learning</a:t>
            </a:r>
          </a:p>
        </p:txBody>
      </p:sp>
    </p:spTree>
    <p:extLst>
      <p:ext uri="{BB962C8B-B14F-4D97-AF65-F5344CB8AC3E}">
        <p14:creationId xmlns:p14="http://schemas.microsoft.com/office/powerpoint/2010/main" val="2706666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  <p:bldP spid="4" grpId="0"/>
      <p:bldP spid="6" grpId="0" animBg="1"/>
      <p:bldP spid="7" grpId="0" animBg="1"/>
      <p:bldP spid="9" grpId="0" animBg="1"/>
      <p:bldP spid="12" grpId="0"/>
      <p:bldP spid="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black and brown hourglass&#10;&#10;Description automatically generated">
            <a:extLst>
              <a:ext uri="{FF2B5EF4-FFF2-40B4-BE49-F238E27FC236}">
                <a16:creationId xmlns:a16="http://schemas.microsoft.com/office/drawing/2014/main" id="{37916BE5-A3A9-7D4F-9B97-1C2524143F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227" y="5280294"/>
            <a:ext cx="1325563" cy="13255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896FDF-11BA-9C97-846B-05964F284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analysis – what do data sets look like?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673F12-D1BA-9CE3-5BE1-DAB7D63796F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67" t="31967" r="81137" b="37050"/>
          <a:stretch/>
        </p:blipFill>
        <p:spPr>
          <a:xfrm>
            <a:off x="111855" y="1399742"/>
            <a:ext cx="2821829" cy="294946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046F929-0BA4-25C6-DA03-8BCD854FD11A}"/>
              </a:ext>
            </a:extLst>
          </p:cNvPr>
          <p:cNvSpPr txBox="1"/>
          <p:nvPr/>
        </p:nvSpPr>
        <p:spPr>
          <a:xfrm>
            <a:off x="1153814" y="4195313"/>
            <a:ext cx="15674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Features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0C4EE2-3CA7-01D5-0F5E-67344DD34F9A}"/>
              </a:ext>
            </a:extLst>
          </p:cNvPr>
          <p:cNvSpPr txBox="1"/>
          <p:nvPr/>
        </p:nvSpPr>
        <p:spPr>
          <a:xfrm rot="16200000">
            <a:off x="2303856" y="2541451"/>
            <a:ext cx="15674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Observed objects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F33DE9-B050-7E56-FAF8-D9D61817B1D6}"/>
              </a:ext>
            </a:extLst>
          </p:cNvPr>
          <p:cNvSpPr txBox="1"/>
          <p:nvPr/>
        </p:nvSpPr>
        <p:spPr>
          <a:xfrm>
            <a:off x="270164" y="5026988"/>
            <a:ext cx="1122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Ordered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21E36D1-822D-2242-B42A-5A7E7E64C6E9}"/>
              </a:ext>
            </a:extLst>
          </p:cNvPr>
          <p:cNvSpPr txBox="1"/>
          <p:nvPr/>
        </p:nvSpPr>
        <p:spPr>
          <a:xfrm>
            <a:off x="1707573" y="5026988"/>
            <a:ext cx="1226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Unordered</a:t>
            </a:r>
          </a:p>
        </p:txBody>
      </p:sp>
      <p:pic>
        <p:nvPicPr>
          <p:cNvPr id="14" name="Picture 13" descr="A dna strand with colorful sticks&#10;&#10;Description automatically generated with medium confidence">
            <a:extLst>
              <a:ext uri="{FF2B5EF4-FFF2-40B4-BE49-F238E27FC236}">
                <a16:creationId xmlns:a16="http://schemas.microsoft.com/office/drawing/2014/main" id="{77AF908D-EC76-19DF-2C54-022C17042ED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49" r="23555" b="32762"/>
          <a:stretch/>
        </p:blipFill>
        <p:spPr>
          <a:xfrm>
            <a:off x="1790981" y="5337075"/>
            <a:ext cx="944564" cy="108758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74D4EC8-5A73-CB1F-D133-D301F61A2C07}"/>
              </a:ext>
            </a:extLst>
          </p:cNvPr>
          <p:cNvSpPr txBox="1"/>
          <p:nvPr/>
        </p:nvSpPr>
        <p:spPr>
          <a:xfrm>
            <a:off x="213527" y="6519701"/>
            <a:ext cx="11222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Time series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C332D85-8214-337C-5B4C-AD10D9A16706}"/>
              </a:ext>
            </a:extLst>
          </p:cNvPr>
          <p:cNvSpPr txBox="1"/>
          <p:nvPr/>
        </p:nvSpPr>
        <p:spPr>
          <a:xfrm>
            <a:off x="1937530" y="6492875"/>
            <a:ext cx="8278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Genes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E29DD90-DA8B-08A5-4936-2D1747A57EE2}"/>
              </a:ext>
            </a:extLst>
          </p:cNvPr>
          <p:cNvSpPr txBox="1"/>
          <p:nvPr/>
        </p:nvSpPr>
        <p:spPr>
          <a:xfrm>
            <a:off x="4963375" y="1542290"/>
            <a:ext cx="1122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Labeled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AE0F162-94AB-324C-327A-D1FDA3BBE140}"/>
              </a:ext>
            </a:extLst>
          </p:cNvPr>
          <p:cNvSpPr txBox="1"/>
          <p:nvPr/>
        </p:nvSpPr>
        <p:spPr>
          <a:xfrm>
            <a:off x="8568026" y="1506022"/>
            <a:ext cx="1226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Unlabeled</a:t>
            </a:r>
          </a:p>
        </p:txBody>
      </p:sp>
      <p:pic>
        <p:nvPicPr>
          <p:cNvPr id="23" name="Picture 22" descr="A group of cats and a dog&#10;&#10;Description automatically generated">
            <a:extLst>
              <a:ext uri="{FF2B5EF4-FFF2-40B4-BE49-F238E27FC236}">
                <a16:creationId xmlns:a16="http://schemas.microsoft.com/office/drawing/2014/main" id="{96305180-0E1B-ABA3-77DA-7F8ABF84B9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492" y="2021731"/>
            <a:ext cx="3143250" cy="145732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83FEE56E-FDE8-7D5D-5197-160F231A3D83}"/>
              </a:ext>
            </a:extLst>
          </p:cNvPr>
          <p:cNvSpPr txBox="1"/>
          <p:nvPr/>
        </p:nvSpPr>
        <p:spPr>
          <a:xfrm>
            <a:off x="4083627" y="3479056"/>
            <a:ext cx="2940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D        C        D         C        D</a:t>
            </a:r>
          </a:p>
        </p:txBody>
      </p:sp>
      <p:pic>
        <p:nvPicPr>
          <p:cNvPr id="25" name="Picture 24" descr="A group of cats and a dog&#10;&#10;Description automatically generated">
            <a:extLst>
              <a:ext uri="{FF2B5EF4-FFF2-40B4-BE49-F238E27FC236}">
                <a16:creationId xmlns:a16="http://schemas.microsoft.com/office/drawing/2014/main" id="{D65A499B-BE7F-A537-1BBA-90ADDEF6C2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6692" y="2021730"/>
            <a:ext cx="3143250" cy="145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375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7" grpId="0"/>
      <p:bldP spid="18" grpId="0"/>
      <p:bldP spid="20" grpId="0"/>
      <p:bldP spid="21" grpId="0"/>
      <p:bldP spid="2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 descr="A black background with red lines&#10;&#10;Description automatically generated">
            <a:extLst>
              <a:ext uri="{FF2B5EF4-FFF2-40B4-BE49-F238E27FC236}">
                <a16:creationId xmlns:a16="http://schemas.microsoft.com/office/drawing/2014/main" id="{652D9297-7208-5C92-0865-AC0CE93A89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958" y="2319201"/>
            <a:ext cx="1762991" cy="1762991"/>
          </a:xfrm>
          <a:prstGeom prst="rect">
            <a:avLst/>
          </a:prstGeom>
        </p:spPr>
      </p:pic>
      <p:pic>
        <p:nvPicPr>
          <p:cNvPr id="30" name="Picture 29" descr="A close-up of a colorful pattern&#10;&#10;Description automatically generated">
            <a:extLst>
              <a:ext uri="{FF2B5EF4-FFF2-40B4-BE49-F238E27FC236}">
                <a16:creationId xmlns:a16="http://schemas.microsoft.com/office/drawing/2014/main" id="{471E6138-0FF5-D8CF-F5A4-0228A932EB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4217" y="5068166"/>
            <a:ext cx="2386445" cy="178983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A0B4EB-ED49-A0EE-6014-4EEFB99917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Supervised and unsupervised analysis in biology</a:t>
            </a:r>
          </a:p>
        </p:txBody>
      </p:sp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5D043A7B-26D6-12E9-0A43-10588D8975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0497" y="2559118"/>
            <a:ext cx="2624644" cy="1739764"/>
          </a:xfrm>
          <a:prstGeom prst="rect">
            <a:avLst/>
          </a:prstGeom>
        </p:spPr>
      </p:pic>
      <p:pic>
        <p:nvPicPr>
          <p:cNvPr id="5" name="Picture 13">
            <a:extLst>
              <a:ext uri="{FF2B5EF4-FFF2-40B4-BE49-F238E27FC236}">
                <a16:creationId xmlns:a16="http://schemas.microsoft.com/office/drawing/2014/main" id="{AA243839-E7DF-6762-6237-A9586663A8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7305" y="4609092"/>
            <a:ext cx="2102334" cy="2101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6947D3F-4D1C-8541-B3F4-6D52D538C891}"/>
              </a:ext>
            </a:extLst>
          </p:cNvPr>
          <p:cNvSpPr txBox="1"/>
          <p:nvPr/>
        </p:nvSpPr>
        <p:spPr>
          <a:xfrm>
            <a:off x="7150548" y="4436358"/>
            <a:ext cx="2203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Transcriptomics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0CCF57-AAB0-50CC-F38A-EC86A227E939}"/>
              </a:ext>
            </a:extLst>
          </p:cNvPr>
          <p:cNvSpPr txBox="1"/>
          <p:nvPr/>
        </p:nvSpPr>
        <p:spPr>
          <a:xfrm>
            <a:off x="8893086" y="2189786"/>
            <a:ext cx="1737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Spike sorting</a:t>
            </a:r>
          </a:p>
        </p:txBody>
      </p:sp>
      <p:pic>
        <p:nvPicPr>
          <p:cNvPr id="9" name="Picture 6" descr="Brain parcellation. Panel (A) shows the cortical parcellation of the... |  Download Scientific Diagram">
            <a:extLst>
              <a:ext uri="{FF2B5EF4-FFF2-40B4-BE49-F238E27FC236}">
                <a16:creationId xmlns:a16="http://schemas.microsoft.com/office/drawing/2014/main" id="{47F94A86-612F-8118-4C34-9E1674644E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2059" y="5110153"/>
            <a:ext cx="219075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82D7189-E084-5A4B-1039-CCA644AE1FA5}"/>
              </a:ext>
            </a:extLst>
          </p:cNvPr>
          <p:cNvSpPr txBox="1"/>
          <p:nvPr/>
        </p:nvSpPr>
        <p:spPr>
          <a:xfrm>
            <a:off x="9358345" y="4708309"/>
            <a:ext cx="2998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Brain parcellation</a:t>
            </a:r>
          </a:p>
        </p:txBody>
      </p:sp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8AE98601-AF87-AA69-C2B4-25745D20E30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407"/>
          <a:stretch/>
        </p:blipFill>
        <p:spPr>
          <a:xfrm>
            <a:off x="6342585" y="2387778"/>
            <a:ext cx="1484115" cy="187946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B43728A-0E5F-BA1E-C93A-82AB9887BB26}"/>
              </a:ext>
            </a:extLst>
          </p:cNvPr>
          <p:cNvSpPr txBox="1"/>
          <p:nvPr/>
        </p:nvSpPr>
        <p:spPr>
          <a:xfrm>
            <a:off x="6242339" y="1967454"/>
            <a:ext cx="2143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Behavioral analysis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219A04F-5ACA-FDAE-C13F-C87B6FCA1465}"/>
              </a:ext>
            </a:extLst>
          </p:cNvPr>
          <p:cNvSpPr txBox="1"/>
          <p:nvPr/>
        </p:nvSpPr>
        <p:spPr>
          <a:xfrm>
            <a:off x="4469799" y="4636773"/>
            <a:ext cx="1737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Spatial analysis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7809A5E-1D26-CC05-3106-4254D46E09E4}"/>
              </a:ext>
            </a:extLst>
          </p:cNvPr>
          <p:cNvSpPr txBox="1"/>
          <p:nvPr/>
        </p:nvSpPr>
        <p:spPr>
          <a:xfrm>
            <a:off x="378471" y="2052310"/>
            <a:ext cx="2998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Standard statistical analysis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E45D397-F8B1-0A6B-7688-3CEDA5CCF095}"/>
              </a:ext>
            </a:extLst>
          </p:cNvPr>
          <p:cNvSpPr txBox="1"/>
          <p:nvPr/>
        </p:nvSpPr>
        <p:spPr>
          <a:xfrm>
            <a:off x="3511512" y="2152120"/>
            <a:ext cx="23993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Image segmentation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AE37D39-2BBC-0BBC-DF4B-930E24D0C742}"/>
              </a:ext>
            </a:extLst>
          </p:cNvPr>
          <p:cNvSpPr txBox="1"/>
          <p:nvPr/>
        </p:nvSpPr>
        <p:spPr>
          <a:xfrm>
            <a:off x="1346549" y="4523643"/>
            <a:ext cx="1741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Diagnostics</a:t>
            </a:r>
          </a:p>
        </p:txBody>
      </p:sp>
      <p:pic>
        <p:nvPicPr>
          <p:cNvPr id="28" name="Picture 27" descr="Close-up of a microscope slide showing a blue and green cell&#10;&#10;Description automatically generated with medium confidence">
            <a:extLst>
              <a:ext uri="{FF2B5EF4-FFF2-40B4-BE49-F238E27FC236}">
                <a16:creationId xmlns:a16="http://schemas.microsoft.com/office/drawing/2014/main" id="{2F3C5AE5-499A-A7ED-074C-E396306D78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3599" y="2558583"/>
            <a:ext cx="2736064" cy="1473265"/>
          </a:xfrm>
          <a:prstGeom prst="rect">
            <a:avLst/>
          </a:prstGeom>
        </p:spPr>
      </p:pic>
      <p:pic>
        <p:nvPicPr>
          <p:cNvPr id="34" name="Picture 33" descr="A close-up of a brain scan&#10;&#10;Description automatically generated">
            <a:extLst>
              <a:ext uri="{FF2B5EF4-FFF2-40B4-BE49-F238E27FC236}">
                <a16:creationId xmlns:a16="http://schemas.microsoft.com/office/drawing/2014/main" id="{A15D6CA8-BC7B-7949-5B3F-9CAE5BD7DBC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586" y="4962831"/>
            <a:ext cx="1897975" cy="1425854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88ADB87D-304B-7BDE-9E7A-896D7274752C}"/>
              </a:ext>
            </a:extLst>
          </p:cNvPr>
          <p:cNvSpPr txBox="1"/>
          <p:nvPr/>
        </p:nvSpPr>
        <p:spPr>
          <a:xfrm>
            <a:off x="955710" y="1359121"/>
            <a:ext cx="2710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Supervised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D0513B8-5351-372D-C803-DE9BDBCA9E32}"/>
              </a:ext>
            </a:extLst>
          </p:cNvPr>
          <p:cNvSpPr txBox="1"/>
          <p:nvPr/>
        </p:nvSpPr>
        <p:spPr>
          <a:xfrm>
            <a:off x="9661949" y="1359121"/>
            <a:ext cx="21430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Unsupervised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8343202E-5AEE-2C63-8353-41467B27D25E}"/>
              </a:ext>
            </a:extLst>
          </p:cNvPr>
          <p:cNvCxnSpPr/>
          <p:nvPr/>
        </p:nvCxnSpPr>
        <p:spPr>
          <a:xfrm>
            <a:off x="2753591" y="1589953"/>
            <a:ext cx="660009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0234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0" grpId="0"/>
      <p:bldP spid="12" grpId="0"/>
      <p:bldP spid="22" grpId="0"/>
      <p:bldP spid="23" grpId="0"/>
      <p:bldP spid="24" grpId="0"/>
      <p:bldP spid="25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11547</TotalTime>
  <Words>1167</Words>
  <Application>Microsoft Office PowerPoint</Application>
  <PresentationFormat>Widescreen</PresentationFormat>
  <Paragraphs>301</Paragraphs>
  <Slides>33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7" baseType="lpstr">
      <vt:lpstr>Arial</vt:lpstr>
      <vt:lpstr>Calibri</vt:lpstr>
      <vt:lpstr>Calibri Light</vt:lpstr>
      <vt:lpstr>Office Theme</vt:lpstr>
      <vt:lpstr>NDCF Orientation Review of Computational Approaches</vt:lpstr>
      <vt:lpstr>Outline</vt:lpstr>
      <vt:lpstr>Computational Neuroscience/Neurobiology</vt:lpstr>
      <vt:lpstr>What is machine learning?</vt:lpstr>
      <vt:lpstr>PowerPoint Presentation</vt:lpstr>
      <vt:lpstr>Terminology</vt:lpstr>
      <vt:lpstr>Types of machine learning approaches/problems</vt:lpstr>
      <vt:lpstr>Data analysis – what do data sets look like?</vt:lpstr>
      <vt:lpstr>Supervised and unsupervised analysis in biology</vt:lpstr>
      <vt:lpstr>Pause for questions</vt:lpstr>
      <vt:lpstr>Types of machine learning approaches/problems</vt:lpstr>
      <vt:lpstr>Supervised analysis: classification</vt:lpstr>
      <vt:lpstr>Types of classification algorithms</vt:lpstr>
      <vt:lpstr>Training and testing classification algorithms</vt:lpstr>
      <vt:lpstr>Training, test, and holdout sets</vt:lpstr>
      <vt:lpstr>Evaluating models – Confusion matrix</vt:lpstr>
      <vt:lpstr>Supervised analysis: review</vt:lpstr>
      <vt:lpstr>Supervised analysis/classification – R code</vt:lpstr>
      <vt:lpstr>Unsupervised Analysis</vt:lpstr>
      <vt:lpstr>Types of machine learning approaches/problems</vt:lpstr>
      <vt:lpstr>Unsupervised analysis: dimensionality reduction</vt:lpstr>
      <vt:lpstr>Principal Component Analysis</vt:lpstr>
      <vt:lpstr>Why perform dimensionality reduction?</vt:lpstr>
      <vt:lpstr>Unsupervised analysis: clustering</vt:lpstr>
      <vt:lpstr>PCA Example: Code in R</vt:lpstr>
      <vt:lpstr>Unsupervised analysis: clustering</vt:lpstr>
      <vt:lpstr>K-means clustering</vt:lpstr>
      <vt:lpstr>Hierarchical clustering</vt:lpstr>
      <vt:lpstr>How many clusters are there?</vt:lpstr>
      <vt:lpstr>Clustering example: R code</vt:lpstr>
      <vt:lpstr>Pause for questions</vt:lpstr>
      <vt:lpstr>Predictors: “Black box” versus “Interpretable”</vt:lpstr>
      <vt:lpstr>Computational Neuroscience/Neurobiology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Menon, Vilas</dc:creator>
  <cp:lastModifiedBy>Menon, Vilas</cp:lastModifiedBy>
  <cp:revision>286</cp:revision>
  <dcterms:created xsi:type="dcterms:W3CDTF">2021-03-14T16:40:14Z</dcterms:created>
  <dcterms:modified xsi:type="dcterms:W3CDTF">2025-08-08T12:19:43Z</dcterms:modified>
</cp:coreProperties>
</file>